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omments/comment1.xml" ContentType="application/vnd.openxmlformats-officedocument.presentationml.comment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omments/comment2.xml" ContentType="application/vnd.openxmlformats-officedocument.presentationml.comments+xml"/>
  <Override PartName="/ppt/notesSlides/notesSlide69.xml" ContentType="application/vnd.openxmlformats-officedocument.presentationml.notesSlide+xml"/>
  <Override PartName="/ppt/comments/comment3.xml" ContentType="application/vnd.openxmlformats-officedocument.presentationml.comment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omments/comment4.xml" ContentType="application/vnd.openxmlformats-officedocument.presentationml.comments+xml"/>
  <Override PartName="/ppt/notesSlides/notesSlide80.xml" ContentType="application/vnd.openxmlformats-officedocument.presentationml.notesSlide+xml"/>
  <Override PartName="/ppt/comments/comment5.xml" ContentType="application/vnd.openxmlformats-officedocument.presentationml.comments+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85"/>
  </p:notesMasterIdLst>
  <p:sldIdLst>
    <p:sldId id="256" r:id="rId3"/>
    <p:sldId id="257" r:id="rId4"/>
    <p:sldId id="260" r:id="rId5"/>
    <p:sldId id="345" r:id="rId6"/>
    <p:sldId id="341" r:id="rId7"/>
    <p:sldId id="342" r:id="rId8"/>
    <p:sldId id="263" r:id="rId9"/>
    <p:sldId id="264"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347" r:id="rId32"/>
    <p:sldId id="348"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54" r:id="rId47"/>
    <p:sldId id="307" r:id="rId48"/>
    <p:sldId id="308" r:id="rId49"/>
    <p:sldId id="309" r:id="rId50"/>
    <p:sldId id="310" r:id="rId51"/>
    <p:sldId id="339" r:id="rId52"/>
    <p:sldId id="349" r:id="rId53"/>
    <p:sldId id="311" r:id="rId54"/>
    <p:sldId id="312" r:id="rId55"/>
    <p:sldId id="313" r:id="rId56"/>
    <p:sldId id="314" r:id="rId57"/>
    <p:sldId id="315" r:id="rId58"/>
    <p:sldId id="316" r:id="rId59"/>
    <p:sldId id="317" r:id="rId60"/>
    <p:sldId id="318" r:id="rId61"/>
    <p:sldId id="319" r:id="rId62"/>
    <p:sldId id="320" r:id="rId63"/>
    <p:sldId id="350" r:id="rId64"/>
    <p:sldId id="340" r:id="rId65"/>
    <p:sldId id="351" r:id="rId66"/>
    <p:sldId id="321" r:id="rId67"/>
    <p:sldId id="322" r:id="rId68"/>
    <p:sldId id="352" r:id="rId69"/>
    <p:sldId id="353"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7" r:id="rId83"/>
    <p:sldId id="338" r:id="rId8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0" roundtripDataSignature="AMtx7miLEgeUz12mEDeHCbuh6KO8Tse6L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n Harris"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93"/>
    <p:restoredTop sz="67260"/>
  </p:normalViewPr>
  <p:slideViewPr>
    <p:cSldViewPr snapToGrid="0">
      <p:cViewPr varScale="1">
        <p:scale>
          <a:sx n="83" d="100"/>
          <a:sy n="83" d="100"/>
        </p:scale>
        <p:origin x="1848" y="192"/>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presProps" Target="presProps.xml"/><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customschemas.google.com/relationships/presentationmetadata" Target="metadata"/><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10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5-22T02:29:49.260" idx="1">
    <p:pos x="6000" y="0"/>
    <p:text>Dates?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N4WImy4"/>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4-05-22T02:29:49.260" idx="6">
    <p:pos x="6000" y="0"/>
    <p:text>Dates?</p:text>
    <p:extLst>
      <p:ext uri="{C676402C-5697-4E1C-873F-D02D1690AC5C}">
        <p15:threadingInfo xmlns:p15="http://schemas.microsoft.com/office/powerpoint/2012/main" timeZoneBias="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4-05-22T02:29:55.143" idx="2">
    <p:pos x="6000" y="0"/>
    <p:text>Dates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N4WImy8"/>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4-05-22T02:30:12.440" idx="3">
    <p:pos x="6000" y="0"/>
    <p:text>Dates?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N4WImzA"/>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0" dt="2024-05-22T02:30:21.198" idx="4">
    <p:pos x="6000" y="0"/>
    <p:text>Dates?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N4WImzE"/>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62" name="Google Shape;162;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Let's start with the VCE</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What is it?</a:t>
            </a:r>
            <a:endParaRPr sz="1000" dirty="0"/>
          </a:p>
        </p:txBody>
      </p:sp>
      <p:sp>
        <p:nvSpPr>
          <p:cNvPr id="324" name="Google Shape;324;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The Victorian Certificate of Education (VCE) is a Senior Secondary Qualification. It is a two-year certificate, although it can be undertaken over more than two years without penalty.</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It is administered by the </a:t>
            </a:r>
            <a:r>
              <a:rPr lang="en-US" sz="1000" b="1" i="1" dirty="0"/>
              <a:t>Victorian Curriculum Assessment Authority</a:t>
            </a:r>
            <a:r>
              <a:rPr lang="en-US" sz="1000" dirty="0"/>
              <a:t>, VCAA.</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b="0" i="0" dirty="0">
                <a:solidFill>
                  <a:schemeClr val="dk1"/>
                </a:solidFill>
                <a:latin typeface="Calibri"/>
                <a:ea typeface="Calibri"/>
                <a:cs typeface="Calibri"/>
                <a:sym typeface="Calibri"/>
              </a:rPr>
              <a:t>And as a consequence, school based decision making regarding minimum expectations for attendance and academic performance including examinations are overseen by this statutory authority of the Government of Victoria.  </a:t>
            </a:r>
            <a:endParaRPr sz="1000" dirty="0"/>
          </a:p>
          <a:p>
            <a:pPr marL="0" lvl="0" indent="0" algn="l" rtl="0">
              <a:lnSpc>
                <a:spcPct val="100000"/>
              </a:lnSpc>
              <a:spcBef>
                <a:spcPts val="0"/>
              </a:spcBef>
              <a:spcAft>
                <a:spcPts val="0"/>
              </a:spcAft>
              <a:buSzPts val="1400"/>
              <a:buNone/>
            </a:pPr>
            <a:endParaRPr sz="1000" b="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000" b="0" i="0" dirty="0">
                <a:solidFill>
                  <a:schemeClr val="dk1"/>
                </a:solidFill>
                <a:latin typeface="Calibri"/>
                <a:ea typeface="Calibri"/>
                <a:cs typeface="Calibri"/>
                <a:sym typeface="Calibri"/>
              </a:rPr>
              <a:t>For students wishing to transition into University, successful completion of the VCE, with a suitable ATAR rank, above 50, and at least a study score for English above 25 are minimum requirements.</a:t>
            </a:r>
            <a:endParaRPr sz="1000" dirty="0"/>
          </a:p>
        </p:txBody>
      </p:sp>
      <p:sp>
        <p:nvSpPr>
          <p:cNvPr id="332" name="Google Shape;33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000" b="0" i="0" u="none" strike="noStrike" cap="none" dirty="0">
                <a:solidFill>
                  <a:schemeClr val="dk1"/>
                </a:solidFill>
                <a:latin typeface="Calibri"/>
                <a:ea typeface="Calibri"/>
                <a:cs typeface="Calibri"/>
                <a:sym typeface="Calibri"/>
              </a:rPr>
              <a:t>ACO</a:t>
            </a: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000" b="0" i="0" u="none" strike="noStrike" cap="none" dirty="0">
                <a:solidFill>
                  <a:schemeClr val="dk1"/>
                </a:solidFill>
                <a:latin typeface="Calibri"/>
                <a:ea typeface="Calibri"/>
                <a:cs typeface="Calibri"/>
                <a:sym typeface="Calibri"/>
              </a:rPr>
              <a:t>VCE studies are </a:t>
            </a:r>
            <a:r>
              <a:rPr lang="en-US" sz="1000" b="1" i="0" u="none" strike="noStrike" cap="none" dirty="0">
                <a:solidFill>
                  <a:schemeClr val="dk1"/>
                </a:solidFill>
                <a:latin typeface="Calibri"/>
                <a:ea typeface="Calibri"/>
                <a:cs typeface="Calibri"/>
                <a:sym typeface="Calibri"/>
              </a:rPr>
              <a:t>generally </a:t>
            </a:r>
            <a:r>
              <a:rPr lang="en-US" sz="1000" b="0" i="0" u="none" strike="noStrike" cap="none" dirty="0">
                <a:solidFill>
                  <a:schemeClr val="dk1"/>
                </a:solidFill>
                <a:latin typeface="Calibri"/>
                <a:ea typeface="Calibri"/>
                <a:cs typeface="Calibri"/>
                <a:sym typeface="Calibri"/>
              </a:rPr>
              <a:t>undertaken in Unit sequences. </a:t>
            </a: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000" b="0" i="0" u="none" strike="noStrike" cap="none" dirty="0">
                <a:solidFill>
                  <a:schemeClr val="dk1"/>
                </a:solidFill>
                <a:latin typeface="Calibri"/>
                <a:ea typeface="Calibri"/>
                <a:cs typeface="Calibri"/>
                <a:sym typeface="Calibri"/>
              </a:rPr>
              <a:t>Typically, students in Year 11 complete Unit 1 &amp; 2 VCE studies including for example Unit 1 &amp; 2 English sequence, Units 1 &amp; 2 Biology sequence etc. </a:t>
            </a: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000" b="0" i="0" u="none" strike="noStrike" cap="none" dirty="0" err="1">
                <a:solidFill>
                  <a:schemeClr val="dk1"/>
                </a:solidFill>
                <a:latin typeface="Calibri"/>
                <a:ea typeface="Calibri"/>
                <a:cs typeface="Calibri"/>
                <a:sym typeface="Calibri"/>
              </a:rPr>
              <a:t>AtYear</a:t>
            </a:r>
            <a:r>
              <a:rPr lang="en-US" sz="1000" b="0" i="0" u="none" strike="noStrike" cap="none" dirty="0">
                <a:solidFill>
                  <a:schemeClr val="dk1"/>
                </a:solidFill>
                <a:latin typeface="Calibri"/>
                <a:ea typeface="Calibri"/>
                <a:cs typeface="Calibri"/>
                <a:sym typeface="Calibri"/>
              </a:rPr>
              <a:t> 12, typically students may continue this sequence into Unit 3 &amp; 4 sequence, for example Unit 3 &amp; 4 English, Unit 3 &amp; 4 Biology</a:t>
            </a: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000" b="0" i="0" u="none" strike="noStrike" cap="none" dirty="0">
                <a:solidFill>
                  <a:schemeClr val="dk1"/>
                </a:solidFill>
                <a:latin typeface="Calibri"/>
                <a:ea typeface="Calibri"/>
                <a:cs typeface="Calibri"/>
                <a:sym typeface="Calibri"/>
              </a:rPr>
              <a:t>Over the course of their VCE, at St Josephs students will complete 23 Units of study. 16 is the minimum required for successful completion of the VCE or the VCE VM.</a:t>
            </a:r>
            <a:endParaRPr sz="1000" b="0" i="0" u="none" strike="noStrike" cap="none" dirty="0">
              <a:solidFill>
                <a:schemeClr val="dk1"/>
              </a:solidFill>
              <a:latin typeface="Calibri"/>
              <a:ea typeface="Calibri"/>
              <a:cs typeface="Calibri"/>
              <a:sym typeface="Calibri"/>
            </a:endParaRPr>
          </a:p>
        </p:txBody>
      </p:sp>
      <p:sp>
        <p:nvSpPr>
          <p:cNvPr id="356" name="Google Shape;356;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Whilst most studies are optional, an English study is the exception. </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Every student MUST complete an English study in Years 11 and in Year 12. In fact, students </a:t>
            </a:r>
            <a:r>
              <a:rPr lang="en-US" sz="1000" b="1" dirty="0"/>
              <a:t>must receive a pass </a:t>
            </a:r>
            <a:r>
              <a:rPr lang="en-US" sz="1000" dirty="0"/>
              <a:t>in a Year 12 English Unit 3 and 4 sequence to pass their VCE and, further, pass a minimum of three of the four English study units over the two years. </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In addition to an English Block study, students select five other study sequences in Year 11. In Year 12, this is reduced to English plus four other study sequences. </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Additionally, students also complete Religious Education as part of their Year 11 &amp; 12 curriculum at St Joseph’s which does also contribute to the VCE Units of Study completed. </a:t>
            </a:r>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endParaRPr sz="1000" dirty="0"/>
          </a:p>
          <a:p>
            <a:pPr marL="0" marR="0" lvl="0" indent="0" algn="l" rtl="0">
              <a:lnSpc>
                <a:spcPct val="100000"/>
              </a:lnSpc>
              <a:spcBef>
                <a:spcPts val="0"/>
              </a:spcBef>
              <a:spcAft>
                <a:spcPts val="0"/>
              </a:spcAft>
              <a:buClr>
                <a:schemeClr val="dk1"/>
              </a:buClr>
              <a:buSzPts val="1200"/>
              <a:buFont typeface="Calibri"/>
              <a:buNone/>
            </a:pPr>
            <a:r>
              <a:rPr lang="en-US" sz="1000" dirty="0"/>
              <a:t>Whilst all students undertake an English study, there are some options as to which English study they can undertake (more about that later).</a:t>
            </a:r>
            <a:endParaRPr sz="1000" dirty="0"/>
          </a:p>
          <a:p>
            <a:pPr marL="0" marR="0" lvl="0" indent="0" algn="l" rtl="0">
              <a:lnSpc>
                <a:spcPct val="100000"/>
              </a:lnSpc>
              <a:spcBef>
                <a:spcPts val="0"/>
              </a:spcBef>
              <a:spcAft>
                <a:spcPts val="0"/>
              </a:spcAft>
              <a:buClr>
                <a:schemeClr val="dk1"/>
              </a:buClr>
              <a:buSzPts val="1200"/>
              <a:buFont typeface="Calibri"/>
              <a:buNone/>
            </a:pPr>
            <a:endParaRPr sz="1000" dirty="0"/>
          </a:p>
          <a:p>
            <a:pPr marL="0" marR="0" lvl="0" indent="0" algn="l" rtl="0">
              <a:lnSpc>
                <a:spcPct val="100000"/>
              </a:lnSpc>
              <a:spcBef>
                <a:spcPts val="0"/>
              </a:spcBef>
              <a:spcAft>
                <a:spcPts val="0"/>
              </a:spcAft>
              <a:buClr>
                <a:schemeClr val="dk1"/>
              </a:buClr>
              <a:buSzPts val="1200"/>
              <a:buFont typeface="Calibri"/>
              <a:buNone/>
            </a:pPr>
            <a:r>
              <a:rPr lang="en-US" sz="1000" dirty="0"/>
              <a:t>It is my pleasure to welcome our Head of English, Emily Watchman forward to outline these options in a little more detail.</a:t>
            </a:r>
            <a:endParaRPr sz="1000"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p:txBody>
      </p:sp>
      <p:sp>
        <p:nvSpPr>
          <p:cNvPr id="379" name="Google Shape;379;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dirty="0"/>
              <a:t>Thank you Andrew</a:t>
            </a:r>
            <a:endParaRPr sz="1000" dirty="0"/>
          </a:p>
        </p:txBody>
      </p:sp>
      <p:sp>
        <p:nvSpPr>
          <p:cNvPr id="403" name="Google Shape;403;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4" name="Google Shape;43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dirty="0"/>
              <a:t>Mainstream option - study single analytical texts, </a:t>
            </a:r>
            <a:r>
              <a:rPr lang="en-US" sz="1000" dirty="0" err="1"/>
              <a:t>analysing</a:t>
            </a:r>
            <a:r>
              <a:rPr lang="en-US" sz="1000" dirty="0"/>
              <a:t> and presenting argument, comparative analysis</a:t>
            </a:r>
            <a:endParaRPr sz="1000" dirty="0"/>
          </a:p>
          <a:p>
            <a:pPr marL="0" lvl="0" indent="0" algn="l" rtl="0">
              <a:lnSpc>
                <a:spcPct val="100000"/>
              </a:lnSpc>
              <a:spcBef>
                <a:spcPts val="0"/>
              </a:spcBef>
              <a:spcAft>
                <a:spcPts val="0"/>
              </a:spcAft>
              <a:buSzPts val="1400"/>
              <a:buNone/>
            </a:pPr>
            <a:r>
              <a:rPr lang="en-US" sz="1000" dirty="0"/>
              <a:t>…</a:t>
            </a:r>
            <a:endParaRPr sz="1000" dirty="0"/>
          </a:p>
        </p:txBody>
      </p:sp>
      <p:sp>
        <p:nvSpPr>
          <p:cNvPr id="453" name="Google Shape;45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sz="1000"/>
              <a:t>English Language explores the construction of  ideas conveyed through the communication of language. </a:t>
            </a:r>
            <a:endParaRPr sz="1000"/>
          </a:p>
          <a:p>
            <a:pPr marL="0" lvl="0" indent="0" algn="l" rtl="0">
              <a:lnSpc>
                <a:spcPct val="115000"/>
              </a:lnSpc>
              <a:spcBef>
                <a:spcPts val="0"/>
              </a:spcBef>
              <a:spcAft>
                <a:spcPts val="0"/>
              </a:spcAft>
              <a:buSzPts val="1100"/>
              <a:buNone/>
            </a:pPr>
            <a:r>
              <a:rPr lang="en-US" sz="1000"/>
              <a:t>Nature and functions of language, language acquisition, history and origin of English Language, varieties of English</a:t>
            </a:r>
            <a:endParaRPr sz="1000"/>
          </a:p>
          <a:p>
            <a:pPr marL="0" lvl="0" indent="0" algn="l" rtl="0">
              <a:lnSpc>
                <a:spcPct val="115000"/>
              </a:lnSpc>
              <a:spcBef>
                <a:spcPts val="0"/>
              </a:spcBef>
              <a:spcAft>
                <a:spcPts val="0"/>
              </a:spcAft>
              <a:buSzPts val="1100"/>
              <a:buNone/>
            </a:pPr>
            <a:r>
              <a:rPr lang="en-US" sz="1000"/>
              <a:t>No set novels/texts, does have textbook. Comprehensive new metalanguage list for students.</a:t>
            </a:r>
            <a:endParaRPr sz="1000"/>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464" name="Google Shape;464;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sz="1000"/>
              <a:t>Literature explores language and the stylistic and aesthetic qualities of texts. Looks at how language, structure and stylistic choices are used in different literary forms and types of texts, interpretations of texts, relationship between texts/authors and context. Text heave subject - 4 complete texts as well as excepts from others. Range of texts from novels, poetry, short stories, scripts and a whole range of others</a:t>
            </a:r>
            <a:endParaRPr sz="1000"/>
          </a:p>
        </p:txBody>
      </p:sp>
      <p:sp>
        <p:nvSpPr>
          <p:cNvPr id="483" name="Google Shape;483;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a:t>Leave on this screen until 6.00pm</a:t>
            </a:r>
            <a:endParaRPr sz="1000"/>
          </a:p>
        </p:txBody>
      </p:sp>
      <p:sp>
        <p:nvSpPr>
          <p:cNvPr id="173" name="Google Shape;173;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dirty="0"/>
              <a:t>Same SD as Mainstream English</a:t>
            </a:r>
            <a:endParaRPr sz="1000" dirty="0"/>
          </a:p>
          <a:p>
            <a:pPr marL="0" lvl="0" indent="0" algn="l" rtl="0">
              <a:lnSpc>
                <a:spcPct val="100000"/>
              </a:lnSpc>
              <a:spcBef>
                <a:spcPts val="0"/>
              </a:spcBef>
              <a:spcAft>
                <a:spcPts val="0"/>
              </a:spcAft>
              <a:buSzPts val="1400"/>
              <a:buNone/>
            </a:pPr>
            <a:r>
              <a:rPr lang="en-US" sz="1000" dirty="0"/>
              <a:t>For students, that English isn’t their first language</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Clr>
                <a:schemeClr val="dk1"/>
              </a:buClr>
              <a:buSzPts val="1400"/>
              <a:buFont typeface="Arial"/>
              <a:buNone/>
            </a:pPr>
            <a:r>
              <a:rPr lang="en-US" sz="1000" dirty="0"/>
              <a:t>...</a:t>
            </a:r>
            <a:endParaRPr sz="1000" dirty="0"/>
          </a:p>
          <a:p>
            <a:pPr marL="0" lvl="0" indent="0" algn="l" rtl="0">
              <a:lnSpc>
                <a:spcPct val="100000"/>
              </a:lnSpc>
              <a:spcBef>
                <a:spcPts val="0"/>
              </a:spcBef>
              <a:spcAft>
                <a:spcPts val="0"/>
              </a:spcAft>
              <a:buClr>
                <a:schemeClr val="dk1"/>
              </a:buClr>
              <a:buSzPts val="1400"/>
              <a:buFont typeface="Arial"/>
              <a:buNone/>
            </a:pPr>
            <a:endParaRPr sz="1000" dirty="0"/>
          </a:p>
          <a:p>
            <a:pPr marL="0" lvl="0" indent="0" algn="l" rtl="0">
              <a:lnSpc>
                <a:spcPct val="100000"/>
              </a:lnSpc>
              <a:spcBef>
                <a:spcPts val="0"/>
              </a:spcBef>
              <a:spcAft>
                <a:spcPts val="0"/>
              </a:spcAft>
              <a:buClr>
                <a:schemeClr val="dk1"/>
              </a:buClr>
              <a:buSzPts val="1400"/>
              <a:buFont typeface="Arial"/>
              <a:buNone/>
            </a:pPr>
            <a:r>
              <a:rPr lang="en-US" sz="1000" dirty="0"/>
              <a:t>…will now outline details regarding VCE Mathematics options</a:t>
            </a:r>
            <a:endParaRPr sz="1000" dirty="0"/>
          </a:p>
        </p:txBody>
      </p:sp>
      <p:sp>
        <p:nvSpPr>
          <p:cNvPr id="498" name="Google Shape;498;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dirty="0"/>
              <a:t>Thank you Emily,</a:t>
            </a:r>
          </a:p>
          <a:p>
            <a:pPr marL="0" lvl="0" indent="0" algn="l" rtl="0">
              <a:lnSpc>
                <a:spcPct val="100000"/>
              </a:lnSpc>
              <a:spcBef>
                <a:spcPts val="0"/>
              </a:spcBef>
              <a:spcAft>
                <a:spcPts val="0"/>
              </a:spcAft>
              <a:buSzPts val="1400"/>
              <a:buNone/>
            </a:pPr>
            <a:endParaRPr lang="en-US" sz="10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dirty="0"/>
              <a:t>In addition to an English studies:  Mathematics, whilst not compulsory, is very much a preferred study by many tertiary institutions and is undertaken by the vast majority of VCE students in both Years 11 and 12.  </a:t>
            </a:r>
          </a:p>
          <a:p>
            <a:pPr marL="0" lvl="0" indent="0" algn="l" rtl="0">
              <a:lnSpc>
                <a:spcPct val="100000"/>
              </a:lnSpc>
              <a:spcBef>
                <a:spcPts val="0"/>
              </a:spcBef>
              <a:spcAft>
                <a:spcPts val="0"/>
              </a:spcAft>
              <a:buSzPts val="1400"/>
              <a:buNone/>
            </a:pPr>
            <a:endParaRPr sz="1000" dirty="0"/>
          </a:p>
        </p:txBody>
      </p:sp>
      <p:sp>
        <p:nvSpPr>
          <p:cNvPr id="517" name="Google Shape;517;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dirty="0"/>
              <a:t>Students typically do at least one VCE Maths Study Sequence in Year 11 and 12. Some students choose to do two which is fine. If a students is doing Specialist Maths they in fact must also do maths Methods.</a:t>
            </a:r>
            <a:endParaRPr dirty="0"/>
          </a:p>
        </p:txBody>
      </p:sp>
      <p:sp>
        <p:nvSpPr>
          <p:cNvPr id="525" name="Google Shape;525;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dirty="0"/>
              <a:t>The most common Maths undertaken in Year 11 and 12 is General Maths.</a:t>
            </a:r>
          </a:p>
          <a:p>
            <a:pPr marL="0" lvl="0" indent="0" algn="l" rtl="0">
              <a:lnSpc>
                <a:spcPct val="100000"/>
              </a:lnSpc>
              <a:spcBef>
                <a:spcPts val="0"/>
              </a:spcBef>
              <a:spcAft>
                <a:spcPts val="0"/>
              </a:spcAft>
              <a:buSzPts val="1400"/>
              <a:buNone/>
            </a:pPr>
            <a:endParaRPr lang="en-AU" dirty="0"/>
          </a:p>
          <a:p>
            <a:pPr marL="0" lvl="0" indent="0" algn="l" rtl="0">
              <a:lnSpc>
                <a:spcPct val="100000"/>
              </a:lnSpc>
              <a:spcBef>
                <a:spcPts val="0"/>
              </a:spcBef>
              <a:spcAft>
                <a:spcPts val="0"/>
              </a:spcAft>
              <a:buSzPts val="1400"/>
              <a:buNone/>
            </a:pPr>
            <a:r>
              <a:rPr lang="en-AU" dirty="0"/>
              <a:t>General Maths meets the requirements of successful completion of a Math Study for many tertiary studies. </a:t>
            </a:r>
          </a:p>
          <a:p>
            <a:pPr marL="0" lvl="0" indent="0" algn="l" rtl="0">
              <a:lnSpc>
                <a:spcPct val="100000"/>
              </a:lnSpc>
              <a:spcBef>
                <a:spcPts val="0"/>
              </a:spcBef>
              <a:spcAft>
                <a:spcPts val="0"/>
              </a:spcAft>
              <a:buSzPts val="1400"/>
              <a:buNone/>
            </a:pPr>
            <a:endParaRPr lang="en-AU" dirty="0"/>
          </a:p>
          <a:p>
            <a:pPr marL="0" lvl="0" indent="0" algn="l" rtl="0">
              <a:lnSpc>
                <a:spcPct val="100000"/>
              </a:lnSpc>
              <a:spcBef>
                <a:spcPts val="0"/>
              </a:spcBef>
              <a:spcAft>
                <a:spcPts val="0"/>
              </a:spcAft>
              <a:buSzPts val="1400"/>
              <a:buNone/>
            </a:pPr>
            <a:r>
              <a:rPr lang="en-AU" dirty="0"/>
              <a:t>It is considered the the more practical (daily life) of the three Maths but is in no way a simple Math, It focus’ on : Matrices, Financial Maths, Linear relations, Measurement and Trigonometry, Data analysis, and Networks</a:t>
            </a:r>
          </a:p>
        </p:txBody>
      </p:sp>
      <p:sp>
        <p:nvSpPr>
          <p:cNvPr id="548" name="Google Shape;548;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dirty="0"/>
              <a:t>Maths Methods is a more challenging Maths involving abstract/logical/ deep thinking</a:t>
            </a:r>
          </a:p>
          <a:p>
            <a:pPr marL="0" lvl="0" indent="0" algn="l" rtl="0">
              <a:lnSpc>
                <a:spcPct val="100000"/>
              </a:lnSpc>
              <a:spcBef>
                <a:spcPts val="0"/>
              </a:spcBef>
              <a:spcAft>
                <a:spcPts val="0"/>
              </a:spcAft>
              <a:buSzPts val="1400"/>
              <a:buNone/>
            </a:pPr>
            <a:endParaRPr lang="en-AU" dirty="0"/>
          </a:p>
          <a:p>
            <a:pPr marL="0" lvl="0" indent="0" algn="l" rtl="0">
              <a:lnSpc>
                <a:spcPct val="100000"/>
              </a:lnSpc>
              <a:spcBef>
                <a:spcPts val="0"/>
              </a:spcBef>
              <a:spcAft>
                <a:spcPts val="0"/>
              </a:spcAft>
              <a:buSzPts val="1400"/>
              <a:buNone/>
            </a:pPr>
            <a:r>
              <a:rPr lang="en-AU" dirty="0"/>
              <a:t>It focus’ on: Linear relations (Algebra), Polynomials, Probability, Circular Functions, Calculus</a:t>
            </a:r>
          </a:p>
          <a:p>
            <a:pPr marL="0" lvl="0" indent="0" algn="l" rtl="0">
              <a:lnSpc>
                <a:spcPct val="100000"/>
              </a:lnSpc>
              <a:spcBef>
                <a:spcPts val="0"/>
              </a:spcBef>
              <a:spcAft>
                <a:spcPts val="0"/>
              </a:spcAft>
              <a:buSzPts val="1400"/>
              <a:buNone/>
            </a:pPr>
            <a:endParaRPr lang="en-AU" dirty="0"/>
          </a:p>
          <a:p>
            <a:pPr marL="0" lvl="0" indent="0" algn="l" rtl="0">
              <a:lnSpc>
                <a:spcPct val="100000"/>
              </a:lnSpc>
              <a:spcBef>
                <a:spcPts val="0"/>
              </a:spcBef>
              <a:spcAft>
                <a:spcPts val="0"/>
              </a:spcAft>
              <a:buSzPts val="1400"/>
              <a:buNone/>
            </a:pPr>
            <a:r>
              <a:rPr lang="en-AU" dirty="0"/>
              <a:t>Students sometimes make the error of thinking that struggling in Math Methods is akin to failing, its not. Struggling in Maths is a means to develop understanding.</a:t>
            </a:r>
          </a:p>
          <a:p>
            <a:pPr marL="0" lvl="0" indent="0" algn="l" rtl="0">
              <a:lnSpc>
                <a:spcPct val="100000"/>
              </a:lnSpc>
              <a:spcBef>
                <a:spcPts val="0"/>
              </a:spcBef>
              <a:spcAft>
                <a:spcPts val="0"/>
              </a:spcAft>
              <a:buSzPts val="1400"/>
              <a:buNone/>
            </a:pPr>
            <a:endParaRPr lang="en-AU" dirty="0"/>
          </a:p>
          <a:p>
            <a:pPr marL="0" lvl="0" indent="0" algn="l" rtl="0">
              <a:lnSpc>
                <a:spcPct val="100000"/>
              </a:lnSpc>
              <a:spcBef>
                <a:spcPts val="0"/>
              </a:spcBef>
              <a:spcAft>
                <a:spcPts val="0"/>
              </a:spcAft>
              <a:buSzPts val="1400"/>
              <a:buNone/>
            </a:pPr>
            <a:r>
              <a:rPr lang="en-AU" dirty="0"/>
              <a:t>Several Universities value this subject for the very fact it does identify those students capable of problem solving and abstract thinking, including Monash University for </a:t>
            </a:r>
            <a:r>
              <a:rPr lang="en-AU" dirty="0" err="1"/>
              <a:t>Comerce</a:t>
            </a:r>
            <a:r>
              <a:rPr lang="en-AU" dirty="0"/>
              <a:t> and Sciences courses. </a:t>
            </a:r>
            <a:endParaRPr dirty="0"/>
          </a:p>
        </p:txBody>
      </p:sp>
      <p:sp>
        <p:nvSpPr>
          <p:cNvPr id="571" name="Google Shape;571;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dirty="0"/>
              <a:t>Specialist Mathematics can only be undertaken in combination with Math Methods.</a:t>
            </a:r>
          </a:p>
          <a:p>
            <a:pPr marL="0" lvl="0" indent="0" algn="l" rtl="0">
              <a:lnSpc>
                <a:spcPct val="100000"/>
              </a:lnSpc>
              <a:spcBef>
                <a:spcPts val="0"/>
              </a:spcBef>
              <a:spcAft>
                <a:spcPts val="0"/>
              </a:spcAft>
              <a:buSzPts val="1400"/>
              <a:buNone/>
            </a:pPr>
            <a:endParaRPr lang="en-AU" dirty="0"/>
          </a:p>
          <a:p>
            <a:pPr marL="0" lvl="0" indent="0" algn="l" rtl="0">
              <a:lnSpc>
                <a:spcPct val="100000"/>
              </a:lnSpc>
              <a:spcBef>
                <a:spcPts val="0"/>
              </a:spcBef>
              <a:spcAft>
                <a:spcPts val="0"/>
              </a:spcAft>
              <a:buSzPts val="1400"/>
              <a:buNone/>
            </a:pPr>
            <a:r>
              <a:rPr lang="en-AU" dirty="0"/>
              <a:t>Students with a strong aptitude for Maths should consider Specialist, particularly if they are considering Engineering or Actuary Pathways. Students should note that not doing Specialist or Methods doesn’t necessarily rule them out of pathways such as Engineering, but may limit their options regarding university and courses.</a:t>
            </a:r>
            <a:endParaRPr dirty="0"/>
          </a:p>
        </p:txBody>
      </p:sp>
      <p:sp>
        <p:nvSpPr>
          <p:cNvPr id="594" name="Google Shape;594;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Font typeface="Arial"/>
              <a:buNone/>
            </a:pPr>
            <a:endParaRPr sz="1000" b="0" i="0" u="none" strike="noStrike" cap="none" dirty="0">
              <a:solidFill>
                <a:schemeClr val="dk1"/>
              </a:solidFill>
              <a:latin typeface="Calibri"/>
              <a:cs typeface="Calibri"/>
              <a:sym typeface="Calibri"/>
            </a:endParaRPr>
          </a:p>
          <a:p>
            <a:pPr marL="0" marR="0" lvl="0" indent="0" algn="l" rtl="0">
              <a:lnSpc>
                <a:spcPct val="100000"/>
              </a:lnSpc>
              <a:spcBef>
                <a:spcPts val="0"/>
              </a:spcBef>
              <a:spcAft>
                <a:spcPts val="0"/>
              </a:spcAft>
              <a:buSzPts val="1400"/>
              <a:buFont typeface="Arial"/>
              <a:buNone/>
            </a:pPr>
            <a:r>
              <a:rPr lang="en-US" sz="1000" b="1" i="0" u="none" strike="noStrike" cap="none" dirty="0">
                <a:solidFill>
                  <a:schemeClr val="dk1"/>
                </a:solidFill>
                <a:latin typeface="Calibri"/>
                <a:cs typeface="Calibri"/>
                <a:sym typeface="Calibri"/>
              </a:rPr>
              <a:t>Choosing a Year 11 VCE course.</a:t>
            </a:r>
            <a:endParaRPr sz="1000" b="1" i="0" u="none" strike="noStrike" cap="none" dirty="0">
              <a:solidFill>
                <a:schemeClr val="dk1"/>
              </a:solidFill>
              <a:latin typeface="Calibri"/>
              <a:cs typeface="Calibri"/>
              <a:sym typeface="Calibri"/>
            </a:endParaRPr>
          </a:p>
          <a:p>
            <a:pPr marL="0" marR="0" lvl="0" indent="0" algn="l" rtl="0">
              <a:lnSpc>
                <a:spcPct val="100000"/>
              </a:lnSpc>
              <a:spcBef>
                <a:spcPts val="0"/>
              </a:spcBef>
              <a:spcAft>
                <a:spcPts val="0"/>
              </a:spcAft>
              <a:buSzPts val="1400"/>
              <a:buFont typeface="Arial"/>
              <a:buNone/>
            </a:pPr>
            <a:endParaRPr sz="1000" b="0" i="0" u="none" strike="noStrike" cap="none" dirty="0">
              <a:solidFill>
                <a:schemeClr val="dk1"/>
              </a:solidFill>
              <a:latin typeface="Calibri"/>
              <a:cs typeface="Calibri"/>
              <a:sym typeface="Calibri"/>
            </a:endParaRPr>
          </a:p>
          <a:p>
            <a:pPr marL="0" marR="0" lvl="0" indent="0" algn="l" rtl="0">
              <a:lnSpc>
                <a:spcPct val="100000"/>
              </a:lnSpc>
              <a:spcBef>
                <a:spcPts val="0"/>
              </a:spcBef>
              <a:spcAft>
                <a:spcPts val="0"/>
              </a:spcAft>
              <a:buSzPts val="1400"/>
              <a:buFont typeface="Arial"/>
              <a:buNone/>
            </a:pPr>
            <a:r>
              <a:rPr lang="en-US" sz="1000" b="0" i="0" u="none" strike="noStrike" cap="none" dirty="0">
                <a:solidFill>
                  <a:schemeClr val="dk1"/>
                </a:solidFill>
                <a:latin typeface="Calibri"/>
                <a:cs typeface="Calibri"/>
                <a:sym typeface="Calibri"/>
              </a:rPr>
              <a:t>As mentioned, a study from the English block is required in Year 11. </a:t>
            </a:r>
            <a:endParaRPr sz="1000" b="0" i="0" u="none" strike="noStrike" cap="none" dirty="0">
              <a:solidFill>
                <a:schemeClr val="dk1"/>
              </a:solidFill>
              <a:latin typeface="Calibri"/>
              <a:cs typeface="Calibri"/>
              <a:sym typeface="Calibri"/>
            </a:endParaRPr>
          </a:p>
          <a:p>
            <a:pPr marL="0" marR="0" lvl="0" indent="0" algn="l" rtl="0">
              <a:lnSpc>
                <a:spcPct val="100000"/>
              </a:lnSpc>
              <a:spcBef>
                <a:spcPts val="0"/>
              </a:spcBef>
              <a:spcAft>
                <a:spcPts val="0"/>
              </a:spcAft>
              <a:buSzPts val="1400"/>
              <a:buFont typeface="Arial"/>
              <a:buNone/>
            </a:pPr>
            <a:endParaRPr sz="1000" b="0" i="0" u="none" strike="noStrike" cap="none" dirty="0">
              <a:solidFill>
                <a:schemeClr val="dk1"/>
              </a:solidFill>
              <a:latin typeface="Calibri"/>
              <a:cs typeface="Calibri"/>
              <a:sym typeface="Calibri"/>
            </a:endParaRPr>
          </a:p>
          <a:p>
            <a:pPr marL="0" marR="0" lvl="0" indent="0" algn="l" rtl="0">
              <a:lnSpc>
                <a:spcPct val="100000"/>
              </a:lnSpc>
              <a:spcBef>
                <a:spcPts val="0"/>
              </a:spcBef>
              <a:spcAft>
                <a:spcPts val="0"/>
              </a:spcAft>
              <a:buSzPts val="1400"/>
              <a:buFont typeface="Arial"/>
              <a:buNone/>
            </a:pPr>
            <a:r>
              <a:rPr lang="en-US" sz="1000" b="0" i="0" u="none" strike="noStrike" cap="none" dirty="0">
                <a:solidFill>
                  <a:schemeClr val="dk1"/>
                </a:solidFill>
                <a:latin typeface="Calibri"/>
                <a:cs typeface="Calibri"/>
                <a:sym typeface="Calibri"/>
              </a:rPr>
              <a:t>In addition, students need to choose five other Unit 1 and 2 study sequences (or combination of Unit 1 and 2 and 3 and 4).</a:t>
            </a:r>
            <a:endParaRPr sz="1000" b="0" i="0" u="none" strike="noStrike" cap="none" dirty="0">
              <a:solidFill>
                <a:schemeClr val="dk1"/>
              </a:solidFill>
              <a:latin typeface="Calibri"/>
              <a:cs typeface="Calibri"/>
              <a:sym typeface="Calibri"/>
            </a:endParaRPr>
          </a:p>
        </p:txBody>
      </p:sp>
      <p:sp>
        <p:nvSpPr>
          <p:cNvPr id="617" name="Google Shape;617;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If your son has commenced an Accelerated Study and intends to continue it into Year 11 then this study would be their first subject sequence selection following their English study and compulsory RE option.</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Whilst it is not generally advisable to do so, students can apply to pick up a Unit 3 &amp; 4 study without doing Unit 1 &amp; 2. This would be considered only in exceptional circumstances and only where the student has demonstrated a high level of aptitude for the chosen study area or related areas at Year 10. We have a form for that!</a:t>
            </a:r>
            <a:endParaRPr sz="1000" dirty="0"/>
          </a:p>
          <a:p>
            <a:pPr marL="0" lvl="0" indent="0" algn="l" rtl="0">
              <a:lnSpc>
                <a:spcPct val="100000"/>
              </a:lnSpc>
              <a:spcBef>
                <a:spcPts val="0"/>
              </a:spcBef>
              <a:spcAft>
                <a:spcPts val="0"/>
              </a:spcAft>
              <a:buSzPts val="1400"/>
              <a:buNone/>
            </a:pPr>
            <a:endParaRPr dirty="0"/>
          </a:p>
        </p:txBody>
      </p:sp>
      <p:sp>
        <p:nvSpPr>
          <p:cNvPr id="627" name="Google Shape;627;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Students who do wish to continue an Accelerated Study MUST achieve a B+ Overall Grade for this study in Unit 1 &amp; 2 in 2026.</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Some students have accelerated into VET studies. </a:t>
            </a:r>
            <a:endParaRPr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Continuation in these subjects is also subject to first meeting this year's VET study competencies.</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For students who do not achieve the B+ standard for an accelerated study this year or VET competencies, they have the option to repeat the study again in Year 11 in 2027 or choose an alternative Unit 1 and 2 sequence of studies moving forward. </a:t>
            </a:r>
            <a:endParaRPr sz="1000" dirty="0"/>
          </a:p>
        </p:txBody>
      </p:sp>
      <p:sp>
        <p:nvSpPr>
          <p:cNvPr id="650" name="Google Shape;650;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Students who are accelerating will need to complete an application for continuation of their accelerated subject in addition to listing the accelerated study on the online Subject application form. </a:t>
            </a:r>
            <a:endParaRPr lang="en-US" sz="1000" b="1" dirty="0"/>
          </a:p>
        </p:txBody>
      </p:sp>
      <p:sp>
        <p:nvSpPr>
          <p:cNvPr id="673" name="Google Shape;673;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Good evening parents and guardians, staff and students. </a:t>
            </a:r>
          </a:p>
          <a:p>
            <a:pPr marL="0" lvl="0" indent="0" algn="l" rtl="0">
              <a:lnSpc>
                <a:spcPct val="100000"/>
              </a:lnSpc>
              <a:spcBef>
                <a:spcPts val="0"/>
              </a:spcBef>
              <a:spcAft>
                <a:spcPts val="0"/>
              </a:spcAft>
              <a:buSzPts val="1400"/>
              <a:buNone/>
            </a:pPr>
            <a:endParaRPr lang="en-US" sz="1000" dirty="0"/>
          </a:p>
          <a:p>
            <a:pPr marL="0" lvl="0" indent="0" algn="l" rtl="0">
              <a:lnSpc>
                <a:spcPct val="100000"/>
              </a:lnSpc>
              <a:spcBef>
                <a:spcPts val="0"/>
              </a:spcBef>
              <a:spcAft>
                <a:spcPts val="0"/>
              </a:spcAft>
              <a:buSzPts val="1400"/>
              <a:buNone/>
            </a:pPr>
            <a:r>
              <a:rPr lang="en-US" sz="1000" dirty="0"/>
              <a:t>I am Andrew Cooper, The Deputy Principal (Learning).</a:t>
            </a:r>
          </a:p>
          <a:p>
            <a:pPr marL="0" lvl="0" indent="0" algn="l" rtl="0">
              <a:lnSpc>
                <a:spcPct val="100000"/>
              </a:lnSpc>
              <a:spcBef>
                <a:spcPts val="0"/>
              </a:spcBef>
              <a:spcAft>
                <a:spcPts val="0"/>
              </a:spcAft>
              <a:buSzPts val="1400"/>
              <a:buNone/>
            </a:pPr>
            <a:endParaRPr lang="en-US" sz="1000" dirty="0"/>
          </a:p>
          <a:p>
            <a:pPr marL="0" lvl="0" indent="0" algn="l" rtl="0">
              <a:lnSpc>
                <a:spcPct val="100000"/>
              </a:lnSpc>
              <a:spcBef>
                <a:spcPts val="0"/>
              </a:spcBef>
              <a:spcAft>
                <a:spcPts val="0"/>
              </a:spcAft>
              <a:buSzPts val="1400"/>
              <a:buNone/>
            </a:pPr>
            <a:r>
              <a:rPr lang="en-US" sz="1000" dirty="0"/>
              <a:t>Welcome to the VCE and VCE Vocational Major Course Selection Evening.</a:t>
            </a:r>
            <a:endParaRPr sz="1000" dirty="0"/>
          </a:p>
          <a:p>
            <a:pPr marL="0" lvl="0" indent="0" algn="l" rtl="0">
              <a:lnSpc>
                <a:spcPct val="100000"/>
              </a:lnSpc>
              <a:spcBef>
                <a:spcPts val="0"/>
              </a:spcBef>
              <a:spcAft>
                <a:spcPts val="0"/>
              </a:spcAft>
              <a:buSzPts val="1400"/>
              <a:buNone/>
            </a:pPr>
            <a:r>
              <a:rPr lang="en-US" sz="1000" dirty="0"/>
              <a:t>.</a:t>
            </a:r>
            <a:endParaRPr sz="100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94" name="Google Shape;19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dirty="0"/>
              <a:t>All ‘forms’ will be available for completion online from the drop-down menu of the College website.</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9045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dirty="0"/>
              <a:t>More details to follow.</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86162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200"/>
              <a:buFont typeface="Calibri"/>
              <a:buNone/>
            </a:pPr>
            <a:endParaRPr sz="1000" dirty="0"/>
          </a:p>
          <a:p>
            <a:pPr marL="0" marR="0" lvl="0" indent="0" algn="l" rtl="0">
              <a:lnSpc>
                <a:spcPct val="100000"/>
              </a:lnSpc>
              <a:spcBef>
                <a:spcPts val="0"/>
              </a:spcBef>
              <a:spcAft>
                <a:spcPts val="0"/>
              </a:spcAft>
              <a:buClr>
                <a:srgbClr val="7F7F7F"/>
              </a:buClr>
              <a:buSzPts val="1200"/>
              <a:buFont typeface="Calibri"/>
              <a:buNone/>
            </a:pPr>
            <a:r>
              <a:rPr lang="en-US" sz="1000" dirty="0"/>
              <a:t>In choosing the remainder of their Year 11 VCE Program, students should continue to consider these three important questions:</a:t>
            </a:r>
            <a:endParaRPr sz="1000" dirty="0"/>
          </a:p>
          <a:p>
            <a:pPr marL="0" marR="0" lvl="0" indent="0" algn="l" rtl="0">
              <a:lnSpc>
                <a:spcPct val="100000"/>
              </a:lnSpc>
              <a:spcBef>
                <a:spcPts val="0"/>
              </a:spcBef>
              <a:spcAft>
                <a:spcPts val="0"/>
              </a:spcAft>
              <a:buClr>
                <a:schemeClr val="dk1"/>
              </a:buClr>
              <a:buSzPts val="1200"/>
              <a:buFont typeface="Calibri"/>
              <a:buNone/>
            </a:pPr>
            <a:endParaRPr sz="1000" dirty="0"/>
          </a:p>
          <a:p>
            <a:pPr marL="0" lvl="0" indent="0" algn="l" rtl="0">
              <a:lnSpc>
                <a:spcPct val="100000"/>
              </a:lnSpc>
              <a:spcBef>
                <a:spcPts val="0"/>
              </a:spcBef>
              <a:spcAft>
                <a:spcPts val="0"/>
              </a:spcAft>
              <a:buSzPts val="1400"/>
              <a:buNone/>
            </a:pPr>
            <a:r>
              <a:rPr lang="en-US" sz="1000" dirty="0"/>
              <a:t>. What am I good at</a:t>
            </a:r>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 What do I like</a:t>
            </a:r>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 What do I need</a:t>
            </a:r>
            <a:endParaRPr sz="1000"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p:txBody>
      </p:sp>
      <p:sp>
        <p:nvSpPr>
          <p:cNvPr id="688" name="Google Shape;688;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Let's briefly look at the options for Unit 1 and 2 VCE studies …</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b="1" dirty="0"/>
              <a:t>The Arts Options</a:t>
            </a:r>
            <a:endParaRPr sz="1000" b="1"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Over recent years, employers have changed what they are seeking for in employees – creativity, collaboration, and communication skills are important skills and highly sought after.</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Arts subjects help develop many of these skills. Year 11 Art options include:</a:t>
            </a:r>
          </a:p>
          <a:p>
            <a:pPr marL="0" lvl="0" indent="0" algn="l" rtl="0">
              <a:lnSpc>
                <a:spcPct val="100000"/>
              </a:lnSpc>
              <a:spcBef>
                <a:spcPts val="0"/>
              </a:spcBef>
              <a:spcAft>
                <a:spcPts val="0"/>
              </a:spcAft>
              <a:buSzPts val="1400"/>
              <a:buNone/>
            </a:pPr>
            <a:endParaRPr sz="1000" dirty="0"/>
          </a:p>
          <a:p>
            <a:pPr marL="171450" lvl="0" indent="-171450" algn="l" rtl="0">
              <a:lnSpc>
                <a:spcPct val="100000"/>
              </a:lnSpc>
              <a:spcBef>
                <a:spcPts val="0"/>
              </a:spcBef>
              <a:spcAft>
                <a:spcPts val="0"/>
              </a:spcAft>
              <a:buClr>
                <a:schemeClr val="dk1"/>
              </a:buClr>
              <a:buSzPts val="1200"/>
              <a:buFont typeface="Arial"/>
              <a:buChar char="•"/>
            </a:pPr>
            <a:r>
              <a:rPr lang="en-US" sz="1000" dirty="0"/>
              <a:t>Musical Performance</a:t>
            </a:r>
          </a:p>
          <a:p>
            <a:pPr marL="0" lvl="0" indent="0" algn="l" rtl="0">
              <a:lnSpc>
                <a:spcPct val="100000"/>
              </a:lnSpc>
              <a:spcBef>
                <a:spcPts val="0"/>
              </a:spcBef>
              <a:spcAft>
                <a:spcPts val="0"/>
              </a:spcAft>
              <a:buClr>
                <a:schemeClr val="dk1"/>
              </a:buClr>
              <a:buSzPts val="1200"/>
              <a:buFont typeface="Arial"/>
              <a:buNone/>
            </a:pPr>
            <a:endParaRPr sz="1000" dirty="0"/>
          </a:p>
          <a:p>
            <a:pPr marL="171450" lvl="0" indent="-171450" algn="l" rtl="0">
              <a:lnSpc>
                <a:spcPct val="100000"/>
              </a:lnSpc>
              <a:spcBef>
                <a:spcPts val="0"/>
              </a:spcBef>
              <a:spcAft>
                <a:spcPts val="0"/>
              </a:spcAft>
              <a:buClr>
                <a:schemeClr val="dk1"/>
              </a:buClr>
              <a:buSzPts val="1200"/>
              <a:buFont typeface="Arial"/>
              <a:buChar char="•"/>
            </a:pPr>
            <a:r>
              <a:rPr lang="en-AU" sz="1000" dirty="0"/>
              <a:t>Theatre Studies</a:t>
            </a:r>
          </a:p>
          <a:p>
            <a:pPr marL="0" lvl="0" indent="0" algn="l" rtl="0">
              <a:lnSpc>
                <a:spcPct val="100000"/>
              </a:lnSpc>
              <a:spcBef>
                <a:spcPts val="0"/>
              </a:spcBef>
              <a:spcAft>
                <a:spcPts val="0"/>
              </a:spcAft>
              <a:buClr>
                <a:schemeClr val="dk1"/>
              </a:buClr>
              <a:buSzPts val="1200"/>
              <a:buFont typeface="Arial"/>
              <a:buNone/>
            </a:pPr>
            <a:endParaRPr sz="1000" dirty="0"/>
          </a:p>
          <a:p>
            <a:pPr marL="171450" lvl="0" indent="-171450" algn="l" rtl="0">
              <a:lnSpc>
                <a:spcPct val="100000"/>
              </a:lnSpc>
              <a:spcBef>
                <a:spcPts val="0"/>
              </a:spcBef>
              <a:spcAft>
                <a:spcPts val="0"/>
              </a:spcAft>
              <a:buClr>
                <a:schemeClr val="dk1"/>
              </a:buClr>
              <a:buSzPts val="1200"/>
              <a:buFont typeface="Arial"/>
              <a:buChar char="•"/>
            </a:pPr>
            <a:r>
              <a:rPr lang="en-US" sz="1000" dirty="0"/>
              <a:t>Media</a:t>
            </a:r>
          </a:p>
          <a:p>
            <a:pPr marL="0" lvl="0" indent="0" algn="l" rtl="0">
              <a:lnSpc>
                <a:spcPct val="100000"/>
              </a:lnSpc>
              <a:spcBef>
                <a:spcPts val="0"/>
              </a:spcBef>
              <a:spcAft>
                <a:spcPts val="0"/>
              </a:spcAft>
              <a:buClr>
                <a:schemeClr val="dk1"/>
              </a:buClr>
              <a:buSzPts val="1200"/>
              <a:buFont typeface="Arial"/>
              <a:buNone/>
            </a:pPr>
            <a:endParaRPr sz="1000" dirty="0"/>
          </a:p>
          <a:p>
            <a:pPr marL="171450" lvl="0" indent="-171450" algn="l" rtl="0">
              <a:lnSpc>
                <a:spcPct val="100000"/>
              </a:lnSpc>
              <a:spcBef>
                <a:spcPts val="0"/>
              </a:spcBef>
              <a:spcAft>
                <a:spcPts val="0"/>
              </a:spcAft>
              <a:buClr>
                <a:schemeClr val="dk1"/>
              </a:buClr>
              <a:buSzPts val="1200"/>
              <a:buFont typeface="Arial"/>
              <a:buChar char="•"/>
            </a:pPr>
            <a:r>
              <a:rPr lang="en-US" sz="1000" dirty="0"/>
              <a:t>Art Creative Practice </a:t>
            </a:r>
          </a:p>
          <a:p>
            <a:pPr marL="0" lvl="0" indent="0" algn="l" rtl="0">
              <a:lnSpc>
                <a:spcPct val="100000"/>
              </a:lnSpc>
              <a:spcBef>
                <a:spcPts val="0"/>
              </a:spcBef>
              <a:spcAft>
                <a:spcPts val="0"/>
              </a:spcAft>
              <a:buClr>
                <a:schemeClr val="dk1"/>
              </a:buClr>
              <a:buSzPts val="1200"/>
              <a:buFont typeface="Arial"/>
              <a:buNone/>
            </a:pPr>
            <a:endParaRPr sz="1000" dirty="0"/>
          </a:p>
          <a:p>
            <a:pPr marL="171450" lvl="0" indent="-171450" algn="l" rtl="0">
              <a:lnSpc>
                <a:spcPct val="100000"/>
              </a:lnSpc>
              <a:spcBef>
                <a:spcPts val="0"/>
              </a:spcBef>
              <a:spcAft>
                <a:spcPts val="0"/>
              </a:spcAft>
              <a:buClr>
                <a:schemeClr val="dk1"/>
              </a:buClr>
              <a:buSzPts val="1200"/>
              <a:buFont typeface="Arial"/>
              <a:buChar char="•"/>
            </a:pPr>
            <a:r>
              <a:rPr lang="en-US" sz="1000" dirty="0"/>
              <a:t>Visual Communication Design</a:t>
            </a:r>
            <a:endParaRPr sz="1000" dirty="0"/>
          </a:p>
          <a:p>
            <a:pPr marL="171450" lvl="0" indent="-95250" algn="l" rtl="0">
              <a:lnSpc>
                <a:spcPct val="100000"/>
              </a:lnSpc>
              <a:spcBef>
                <a:spcPts val="0"/>
              </a:spcBef>
              <a:spcAft>
                <a:spcPts val="0"/>
              </a:spcAft>
              <a:buClr>
                <a:schemeClr val="dk1"/>
              </a:buClr>
              <a:buSzPts val="1200"/>
              <a:buFont typeface="Arial"/>
              <a:buNone/>
            </a:pPr>
            <a:endParaRPr sz="1000" dirty="0"/>
          </a:p>
          <a:p>
            <a:pPr marL="0" lvl="0" indent="0" algn="l" rtl="0">
              <a:lnSpc>
                <a:spcPct val="100000"/>
              </a:lnSpc>
              <a:spcBef>
                <a:spcPts val="0"/>
              </a:spcBef>
              <a:spcAft>
                <a:spcPts val="0"/>
              </a:spcAft>
              <a:buClr>
                <a:schemeClr val="dk1"/>
              </a:buClr>
              <a:buSzPts val="1200"/>
              <a:buFont typeface="Arial"/>
              <a:buNone/>
            </a:pPr>
            <a:r>
              <a:rPr lang="en-US" sz="1000" dirty="0"/>
              <a:t>These subjects require the development of a folio over the course of the year. </a:t>
            </a:r>
            <a:endParaRPr sz="1000" dirty="0"/>
          </a:p>
          <a:p>
            <a:pPr marL="0" lvl="0" indent="0" algn="l" rtl="0">
              <a:lnSpc>
                <a:spcPct val="100000"/>
              </a:lnSpc>
              <a:spcBef>
                <a:spcPts val="0"/>
              </a:spcBef>
              <a:spcAft>
                <a:spcPts val="0"/>
              </a:spcAft>
              <a:buClr>
                <a:schemeClr val="dk1"/>
              </a:buClr>
              <a:buSzPts val="1200"/>
              <a:buFont typeface="Arial"/>
              <a:buNone/>
            </a:pPr>
            <a:endParaRPr sz="1000" dirty="0"/>
          </a:p>
          <a:p>
            <a:pPr marL="0" lvl="0" indent="0" algn="l" rtl="0">
              <a:lnSpc>
                <a:spcPct val="100000"/>
              </a:lnSpc>
              <a:spcBef>
                <a:spcPts val="0"/>
              </a:spcBef>
              <a:spcAft>
                <a:spcPts val="0"/>
              </a:spcAft>
              <a:buClr>
                <a:schemeClr val="dk1"/>
              </a:buClr>
              <a:buSzPts val="1200"/>
              <a:buFont typeface="Arial"/>
              <a:buNone/>
            </a:pPr>
            <a:r>
              <a:rPr lang="en-US" sz="1000" dirty="0"/>
              <a:t>It is recommended that Year 11 students undertake a maximum of two folio subjects in any one year. </a:t>
            </a:r>
            <a:endParaRPr sz="1000" dirty="0"/>
          </a:p>
        </p:txBody>
      </p:sp>
      <p:sp>
        <p:nvSpPr>
          <p:cNvPr id="711" name="Google Shape;711;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Health and Physical Education Subjects include:</a:t>
            </a:r>
          </a:p>
          <a:p>
            <a:pPr marL="0" lvl="0" indent="0" algn="l" rtl="0">
              <a:lnSpc>
                <a:spcPct val="100000"/>
              </a:lnSpc>
              <a:spcBef>
                <a:spcPts val="0"/>
              </a:spcBef>
              <a:spcAft>
                <a:spcPts val="0"/>
              </a:spcAft>
              <a:buSzPts val="1400"/>
              <a:buNone/>
            </a:pPr>
            <a:endParaRPr sz="1000" dirty="0"/>
          </a:p>
          <a:p>
            <a:pPr marL="171450" lvl="0" indent="-171450" algn="l" rtl="0">
              <a:lnSpc>
                <a:spcPct val="100000"/>
              </a:lnSpc>
              <a:spcBef>
                <a:spcPts val="0"/>
              </a:spcBef>
              <a:spcAft>
                <a:spcPts val="0"/>
              </a:spcAft>
              <a:buClr>
                <a:schemeClr val="dk1"/>
              </a:buClr>
              <a:buSzPts val="1200"/>
              <a:buFont typeface="Arial"/>
              <a:buChar char="•"/>
            </a:pPr>
            <a:r>
              <a:rPr lang="en-US" sz="1000" dirty="0"/>
              <a:t>Health and Human Development</a:t>
            </a:r>
          </a:p>
          <a:p>
            <a:pPr marL="0" lvl="0" indent="0" algn="l" rtl="0">
              <a:lnSpc>
                <a:spcPct val="100000"/>
              </a:lnSpc>
              <a:spcBef>
                <a:spcPts val="0"/>
              </a:spcBef>
              <a:spcAft>
                <a:spcPts val="0"/>
              </a:spcAft>
              <a:buClr>
                <a:schemeClr val="dk1"/>
              </a:buClr>
              <a:buSzPts val="1200"/>
              <a:buFont typeface="Arial"/>
              <a:buNone/>
            </a:pPr>
            <a:endParaRPr sz="1000" dirty="0"/>
          </a:p>
          <a:p>
            <a:pPr marL="171450" lvl="0" indent="-171450" algn="l" rtl="0">
              <a:lnSpc>
                <a:spcPct val="100000"/>
              </a:lnSpc>
              <a:spcBef>
                <a:spcPts val="0"/>
              </a:spcBef>
              <a:spcAft>
                <a:spcPts val="0"/>
              </a:spcAft>
              <a:buClr>
                <a:schemeClr val="dk1"/>
              </a:buClr>
              <a:buSzPts val="1200"/>
              <a:buFont typeface="Arial"/>
              <a:buChar char="•"/>
            </a:pPr>
            <a:r>
              <a:rPr lang="en-US" sz="1000" dirty="0"/>
              <a:t>Physical Education</a:t>
            </a:r>
          </a:p>
          <a:p>
            <a:pPr marL="0" lvl="0" indent="0" algn="l" rtl="0">
              <a:lnSpc>
                <a:spcPct val="100000"/>
              </a:lnSpc>
              <a:spcBef>
                <a:spcPts val="0"/>
              </a:spcBef>
              <a:spcAft>
                <a:spcPts val="0"/>
              </a:spcAft>
              <a:buClr>
                <a:schemeClr val="dk1"/>
              </a:buClr>
              <a:buSzPts val="1200"/>
              <a:buFont typeface="Arial"/>
              <a:buNone/>
            </a:pPr>
            <a:endParaRPr sz="1000" dirty="0"/>
          </a:p>
          <a:p>
            <a:pPr marL="171450" lvl="0" indent="-171450" algn="l" rtl="0">
              <a:lnSpc>
                <a:spcPct val="100000"/>
              </a:lnSpc>
              <a:spcBef>
                <a:spcPts val="0"/>
              </a:spcBef>
              <a:spcAft>
                <a:spcPts val="0"/>
              </a:spcAft>
              <a:buClr>
                <a:schemeClr val="dk1"/>
              </a:buClr>
              <a:buSzPts val="1200"/>
              <a:buFont typeface="Arial"/>
              <a:buChar char="•"/>
            </a:pPr>
            <a:r>
              <a:rPr lang="en-US" sz="1000" dirty="0"/>
              <a:t>VCE VET Sport and Recreation</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If you son undertook VCE Sport and Recreation this year he will be accelerating in Unit 3 and 4 Sport and Recreation next year (subject to meeting minimum requirements).</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Students can choose to pick up Unit 1 and 2 VCE VET Sport and Recreation in Year 11 2027 without having done Year 10 Sport and Recreation. </a:t>
            </a:r>
            <a:endParaRPr sz="1000" dirty="0"/>
          </a:p>
        </p:txBody>
      </p:sp>
      <p:sp>
        <p:nvSpPr>
          <p:cNvPr id="734" name="Google Shape;734;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marR="0" lvl="0" indent="-95250" algn="l" rtl="0">
              <a:lnSpc>
                <a:spcPct val="100000"/>
              </a:lnSpc>
              <a:spcBef>
                <a:spcPts val="0"/>
              </a:spcBef>
              <a:spcAft>
                <a:spcPts val="0"/>
              </a:spcAft>
              <a:buClr>
                <a:schemeClr val="dk1"/>
              </a:buClr>
              <a:buSzPts val="1200"/>
              <a:buFont typeface="Arial"/>
              <a:buNone/>
            </a:pP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000" b="0" i="0" u="none" strike="noStrike" cap="none" dirty="0">
                <a:solidFill>
                  <a:schemeClr val="dk1"/>
                </a:solidFill>
                <a:latin typeface="Calibri"/>
                <a:ea typeface="Calibri"/>
                <a:cs typeface="Calibri"/>
                <a:sym typeface="Calibri"/>
              </a:rPr>
              <a:t>Humanities subjects include:</a:t>
            </a:r>
          </a:p>
          <a:p>
            <a:pPr marL="0" marR="0" lvl="0" indent="0" algn="l" rtl="0">
              <a:lnSpc>
                <a:spcPct val="100000"/>
              </a:lnSpc>
              <a:spcBef>
                <a:spcPts val="0"/>
              </a:spcBef>
              <a:spcAft>
                <a:spcPts val="0"/>
              </a:spcAft>
              <a:buClr>
                <a:schemeClr val="dk1"/>
              </a:buClr>
              <a:buSzPts val="1200"/>
              <a:buFont typeface="Arial"/>
              <a:buNone/>
            </a:pPr>
            <a:endParaRPr sz="10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000" b="0" i="0" u="none" strike="noStrike" cap="none" dirty="0">
                <a:solidFill>
                  <a:schemeClr val="dk1"/>
                </a:solidFill>
                <a:latin typeface="Calibri"/>
                <a:ea typeface="Calibri"/>
                <a:cs typeface="Calibri"/>
                <a:sym typeface="Calibri"/>
              </a:rPr>
              <a:t>Accounting</a:t>
            </a:r>
          </a:p>
          <a:p>
            <a:pPr marL="0" marR="0" lvl="0" indent="0" algn="l" rtl="0">
              <a:lnSpc>
                <a:spcPct val="100000"/>
              </a:lnSpc>
              <a:spcBef>
                <a:spcPts val="0"/>
              </a:spcBef>
              <a:spcAft>
                <a:spcPts val="0"/>
              </a:spcAft>
              <a:buClr>
                <a:schemeClr val="dk1"/>
              </a:buClr>
              <a:buSzPts val="1200"/>
              <a:buFont typeface="Arial"/>
              <a:buNone/>
            </a:pPr>
            <a:endParaRPr sz="10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000" b="0" i="0" u="none" strike="noStrike" cap="none" dirty="0">
                <a:solidFill>
                  <a:schemeClr val="dk1"/>
                </a:solidFill>
                <a:latin typeface="Calibri"/>
                <a:ea typeface="Calibri"/>
                <a:cs typeface="Calibri"/>
                <a:sym typeface="Calibri"/>
              </a:rPr>
              <a:t>Business Management</a:t>
            </a:r>
          </a:p>
          <a:p>
            <a:pPr marL="0" marR="0" lvl="0" indent="0" algn="l" rtl="0">
              <a:lnSpc>
                <a:spcPct val="100000"/>
              </a:lnSpc>
              <a:spcBef>
                <a:spcPts val="0"/>
              </a:spcBef>
              <a:spcAft>
                <a:spcPts val="0"/>
              </a:spcAft>
              <a:buClr>
                <a:schemeClr val="dk1"/>
              </a:buClr>
              <a:buSzPts val="1200"/>
              <a:buFont typeface="Arial"/>
              <a:buNone/>
            </a:pPr>
            <a:endParaRPr sz="10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000" b="0" i="0" u="none" strike="noStrike" cap="none" dirty="0">
                <a:solidFill>
                  <a:schemeClr val="dk1"/>
                </a:solidFill>
                <a:latin typeface="Calibri"/>
                <a:ea typeface="Calibri"/>
                <a:cs typeface="Calibri"/>
                <a:sym typeface="Calibri"/>
              </a:rPr>
              <a:t>Economics</a:t>
            </a:r>
          </a:p>
          <a:p>
            <a:pPr marL="0" marR="0" lvl="0" indent="0" algn="l" rtl="0">
              <a:lnSpc>
                <a:spcPct val="100000"/>
              </a:lnSpc>
              <a:spcBef>
                <a:spcPts val="0"/>
              </a:spcBef>
              <a:spcAft>
                <a:spcPts val="0"/>
              </a:spcAft>
              <a:buClr>
                <a:schemeClr val="dk1"/>
              </a:buClr>
              <a:buSzPts val="1200"/>
              <a:buFont typeface="Arial"/>
              <a:buNone/>
            </a:pPr>
            <a:endParaRPr sz="10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000" b="0" i="0" u="none" strike="noStrike" cap="none" dirty="0">
                <a:solidFill>
                  <a:schemeClr val="dk1"/>
                </a:solidFill>
                <a:latin typeface="Calibri"/>
                <a:ea typeface="Calibri"/>
                <a:cs typeface="Calibri"/>
                <a:sym typeface="Calibri"/>
              </a:rPr>
              <a:t>Legal Studies</a:t>
            </a:r>
            <a:endParaRPr dirty="0"/>
          </a:p>
          <a:p>
            <a:pPr marL="171450" marR="0" lvl="0" indent="-95250" algn="l" rtl="0">
              <a:lnSpc>
                <a:spcPct val="100000"/>
              </a:lnSpc>
              <a:spcBef>
                <a:spcPts val="0"/>
              </a:spcBef>
              <a:spcAft>
                <a:spcPts val="0"/>
              </a:spcAft>
              <a:buClr>
                <a:schemeClr val="dk1"/>
              </a:buClr>
              <a:buSzPts val="1200"/>
              <a:buFont typeface="Arial"/>
              <a:buNone/>
            </a:pP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000" b="0" i="0" u="none" strike="noStrike" cap="none" dirty="0">
                <a:solidFill>
                  <a:schemeClr val="dk1"/>
                </a:solidFill>
                <a:latin typeface="Calibri"/>
                <a:ea typeface="Calibri"/>
                <a:cs typeface="Calibri"/>
                <a:sym typeface="Calibri"/>
              </a:rPr>
              <a:t>(next page)</a:t>
            </a:r>
            <a:endParaRPr sz="10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000" b="0" i="0" u="none" strike="noStrike" cap="none" dirty="0">
                <a:solidFill>
                  <a:schemeClr val="dk1"/>
                </a:solidFill>
                <a:latin typeface="Calibri"/>
                <a:ea typeface="Calibri"/>
                <a:cs typeface="Calibri"/>
                <a:sym typeface="Calibri"/>
              </a:rPr>
              <a:t>Modern History and</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000" b="0" i="0" u="none" strike="noStrike" cap="none" dirty="0">
                <a:solidFill>
                  <a:schemeClr val="dk1"/>
                </a:solidFill>
                <a:latin typeface="Calibri"/>
                <a:ea typeface="Calibri"/>
                <a:cs typeface="Calibri"/>
                <a:sym typeface="Calibri"/>
              </a:rPr>
              <a:t>Geography</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000" b="0" i="0" u="none" strike="noStrike" cap="none" dirty="0">
                <a:solidFill>
                  <a:schemeClr val="dk1"/>
                </a:solidFill>
                <a:latin typeface="Calibri"/>
                <a:ea typeface="Calibri"/>
                <a:cs typeface="Calibri"/>
                <a:sym typeface="Calibri"/>
              </a:rPr>
              <a:t>Politics</a:t>
            </a:r>
            <a:endParaRPr dirty="0"/>
          </a:p>
        </p:txBody>
      </p:sp>
      <p:sp>
        <p:nvSpPr>
          <p:cNvPr id="757" name="Google Shape;757;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lang="en-US" sz="10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000" b="0" i="0" u="none" strike="noStrike" cap="none" dirty="0">
                <a:solidFill>
                  <a:schemeClr val="dk1"/>
                </a:solidFill>
                <a:latin typeface="Calibri"/>
                <a:ea typeface="Calibri"/>
                <a:cs typeface="Calibri"/>
                <a:sym typeface="Calibri"/>
              </a:rPr>
              <a:t>Modern History </a:t>
            </a:r>
          </a:p>
          <a:p>
            <a:pPr marL="0" marR="0" lvl="0" indent="0" algn="l" rtl="0">
              <a:lnSpc>
                <a:spcPct val="100000"/>
              </a:lnSpc>
              <a:spcBef>
                <a:spcPts val="0"/>
              </a:spcBef>
              <a:spcAft>
                <a:spcPts val="0"/>
              </a:spcAft>
              <a:buClr>
                <a:schemeClr val="dk1"/>
              </a:buClr>
              <a:buSzPts val="1200"/>
              <a:buFont typeface="Arial"/>
              <a:buNone/>
            </a:pPr>
            <a:endParaRPr lang="en-US" sz="1000" dirty="0"/>
          </a:p>
          <a:p>
            <a:pPr marL="171450" marR="0" lvl="0" indent="-171450" algn="l" rtl="0">
              <a:lnSpc>
                <a:spcPct val="100000"/>
              </a:lnSpc>
              <a:spcBef>
                <a:spcPts val="0"/>
              </a:spcBef>
              <a:spcAft>
                <a:spcPts val="0"/>
              </a:spcAft>
              <a:buClr>
                <a:schemeClr val="dk1"/>
              </a:buClr>
              <a:buSzPts val="1200"/>
              <a:buFont typeface="Arial"/>
              <a:buChar char="•"/>
            </a:pPr>
            <a:r>
              <a:rPr lang="en-US" sz="1000" b="0" i="0" u="none" strike="noStrike" cap="none" dirty="0">
                <a:solidFill>
                  <a:schemeClr val="dk1"/>
                </a:solidFill>
                <a:latin typeface="Calibri"/>
                <a:ea typeface="Calibri"/>
                <a:cs typeface="Calibri"/>
                <a:sym typeface="Calibri"/>
              </a:rPr>
              <a:t>Geography</a:t>
            </a:r>
          </a:p>
          <a:p>
            <a:pPr marL="0" marR="0" lvl="0" indent="0" algn="l" rtl="0">
              <a:lnSpc>
                <a:spcPct val="100000"/>
              </a:lnSpc>
              <a:spcBef>
                <a:spcPts val="0"/>
              </a:spcBef>
              <a:spcAft>
                <a:spcPts val="0"/>
              </a:spcAft>
              <a:buClr>
                <a:schemeClr val="dk1"/>
              </a:buClr>
              <a:buSzPts val="1200"/>
              <a:buFont typeface="Arial"/>
              <a:buNone/>
            </a:pPr>
            <a:endParaRPr lang="en-US" sz="1000" dirty="0"/>
          </a:p>
          <a:p>
            <a:pPr marL="171450" marR="0" lvl="0" indent="-171450" algn="l" rtl="0">
              <a:lnSpc>
                <a:spcPct val="100000"/>
              </a:lnSpc>
              <a:spcBef>
                <a:spcPts val="0"/>
              </a:spcBef>
              <a:spcAft>
                <a:spcPts val="0"/>
              </a:spcAft>
              <a:buClr>
                <a:schemeClr val="dk1"/>
              </a:buClr>
              <a:buSzPts val="1200"/>
              <a:buFont typeface="Arial"/>
              <a:buChar char="•"/>
            </a:pPr>
            <a:r>
              <a:rPr lang="en-US" sz="1000" b="0" i="0" u="none" strike="noStrike" cap="none" dirty="0">
                <a:solidFill>
                  <a:schemeClr val="dk1"/>
                </a:solidFill>
                <a:latin typeface="Calibri"/>
                <a:ea typeface="Calibri"/>
                <a:cs typeface="Calibri"/>
                <a:sym typeface="Calibri"/>
              </a:rPr>
              <a:t>Politics</a:t>
            </a:r>
            <a:endParaRPr lang="en-US" sz="1000" dirty="0"/>
          </a:p>
          <a:p>
            <a:pPr marL="0" marR="0" lvl="0" indent="0" algn="l" rtl="0">
              <a:lnSpc>
                <a:spcPct val="100000"/>
              </a:lnSpc>
              <a:spcBef>
                <a:spcPts val="0"/>
              </a:spcBef>
              <a:spcAft>
                <a:spcPts val="0"/>
              </a:spcAft>
              <a:buClr>
                <a:schemeClr val="dk1"/>
              </a:buClr>
              <a:buSzPts val="1200"/>
              <a:buFont typeface="Arial"/>
              <a:buNone/>
            </a:pP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000" b="0" i="0" u="none" strike="noStrike" cap="none" dirty="0">
                <a:solidFill>
                  <a:schemeClr val="dk1"/>
                </a:solidFill>
                <a:latin typeface="Calibri"/>
                <a:ea typeface="Calibri"/>
                <a:cs typeface="Calibri"/>
                <a:sym typeface="Calibri"/>
              </a:rPr>
              <a:t>Students choosing to pursue a Commerce pathway will often choose two or more Humanities subjects with combinations of Accounting and Economics or Economics and Business Management quite common. And of course, a Mathematics!</a:t>
            </a: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000" b="0" i="0" u="none" strike="noStrike" cap="none" dirty="0">
                <a:solidFill>
                  <a:schemeClr val="dk1"/>
                </a:solidFill>
                <a:latin typeface="Calibri"/>
                <a:ea typeface="Calibri"/>
                <a:cs typeface="Calibri"/>
                <a:sym typeface="Calibri"/>
              </a:rPr>
              <a:t>History and Geography are also popular subjects at VCE. </a:t>
            </a:r>
            <a:endParaRPr sz="10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784" name="Google Shape;784;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Google Shape;806;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000" b="0" i="0" u="none" strike="noStrike" cap="none" dirty="0">
                <a:solidFill>
                  <a:schemeClr val="dk1"/>
                </a:solidFill>
                <a:latin typeface="Calibri"/>
                <a:ea typeface="Calibri"/>
                <a:cs typeface="Calibri"/>
                <a:sym typeface="Calibri"/>
              </a:rPr>
              <a:t>If your son is currently undertaking a Language study in Year 10, he is strongly encouraged to continue it through to the end of Year 11 at least. </a:t>
            </a: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000" b="0" i="0" u="none" strike="noStrike" cap="none" dirty="0">
                <a:solidFill>
                  <a:schemeClr val="dk1"/>
                </a:solidFill>
                <a:latin typeface="Calibri"/>
                <a:ea typeface="Calibri"/>
                <a:cs typeface="Calibri"/>
                <a:sym typeface="Calibri"/>
              </a:rPr>
              <a:t>The VCE VET Applied Languages program does not offer scored assessment towards the ATAR like many other VCE studies however completing VET Applied Languages (Japanese or Italian) in Year 11 2027 will provide students with an increment towards their ATAR equal to that of a fifth or sixth Unit 3 and 4 subject score. In short, completing VET Languages in Year 11 means that you have a study score added in Year 12 equal to any other fifth or sixth subject added to your final study score.</a:t>
            </a:r>
            <a:endParaRPr sz="10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807" name="Google Shape;807;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9" name="Google Shape;829;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000" b="0" i="0" u="none" strike="noStrike" cap="none" dirty="0">
                <a:solidFill>
                  <a:schemeClr val="dk1"/>
                </a:solidFill>
                <a:latin typeface="Calibri"/>
                <a:ea typeface="Calibri"/>
                <a:cs typeface="Calibri"/>
                <a:sym typeface="Calibri"/>
              </a:rPr>
              <a:t>The Science Pathway usually involves a Math's study and at least one Science study</a:t>
            </a: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000" b="0" i="0" u="none" strike="noStrike" cap="none" dirty="0">
                <a:solidFill>
                  <a:schemeClr val="dk1"/>
                </a:solidFill>
                <a:latin typeface="Calibri"/>
                <a:ea typeface="Calibri"/>
                <a:cs typeface="Calibri"/>
                <a:sym typeface="Calibri"/>
              </a:rPr>
              <a:t>Science studies are prerequisite for some tertiary Sciences courses</a:t>
            </a:r>
            <a:endParaRPr sz="10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2000"/>
              <a:buFont typeface="Arial"/>
              <a:buNone/>
            </a:pPr>
            <a:endParaRPr sz="100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dirty="0"/>
          </a:p>
        </p:txBody>
      </p:sp>
      <p:sp>
        <p:nvSpPr>
          <p:cNvPr id="830" name="Google Shape;830;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8" name="Google Shape;848;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000" b="0" i="0" u="none" strike="noStrike" cap="none" dirty="0">
                <a:solidFill>
                  <a:schemeClr val="dk1"/>
                </a:solidFill>
                <a:latin typeface="Calibri"/>
                <a:ea typeface="Calibri"/>
                <a:cs typeface="Calibri"/>
                <a:sym typeface="Calibri"/>
              </a:rPr>
              <a:t>Science subjects offered at St Joseph’s include</a:t>
            </a:r>
          </a:p>
          <a:p>
            <a:pPr marL="0" marR="0" lvl="0" indent="0" algn="l" rtl="0">
              <a:lnSpc>
                <a:spcPct val="100000"/>
              </a:lnSpc>
              <a:spcBef>
                <a:spcPts val="0"/>
              </a:spcBef>
              <a:spcAft>
                <a:spcPts val="0"/>
              </a:spcAft>
              <a:buClr>
                <a:schemeClr val="dk1"/>
              </a:buClr>
              <a:buSzPts val="1200"/>
              <a:buFont typeface="Arial"/>
              <a:buNone/>
            </a:pPr>
            <a:endParaRPr sz="10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000" b="0" i="0" u="none" strike="noStrike" cap="none" dirty="0">
                <a:solidFill>
                  <a:schemeClr val="dk1"/>
                </a:solidFill>
                <a:latin typeface="Calibri"/>
                <a:ea typeface="Calibri"/>
                <a:cs typeface="Calibri"/>
                <a:sym typeface="Calibri"/>
              </a:rPr>
              <a:t>Biology</a:t>
            </a:r>
          </a:p>
          <a:p>
            <a:pPr marL="0" marR="0" lvl="0" indent="0" algn="l" rtl="0">
              <a:lnSpc>
                <a:spcPct val="100000"/>
              </a:lnSpc>
              <a:spcBef>
                <a:spcPts val="0"/>
              </a:spcBef>
              <a:spcAft>
                <a:spcPts val="0"/>
              </a:spcAft>
              <a:buClr>
                <a:schemeClr val="dk1"/>
              </a:buClr>
              <a:buSzPts val="1200"/>
              <a:buFont typeface="Arial" panose="020B0604020202020204" pitchFamily="34" charset="0"/>
              <a:buNone/>
            </a:pPr>
            <a:endParaRPr sz="10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000" b="0" i="0" u="none" strike="noStrike" cap="none" dirty="0">
                <a:solidFill>
                  <a:schemeClr val="dk1"/>
                </a:solidFill>
                <a:latin typeface="Calibri"/>
                <a:ea typeface="Calibri"/>
                <a:cs typeface="Calibri"/>
                <a:sym typeface="Calibri"/>
              </a:rPr>
              <a:t>Chemistry</a:t>
            </a:r>
          </a:p>
          <a:p>
            <a:pPr marL="0" marR="0" lvl="0" indent="0" algn="l" rtl="0">
              <a:lnSpc>
                <a:spcPct val="100000"/>
              </a:lnSpc>
              <a:spcBef>
                <a:spcPts val="0"/>
              </a:spcBef>
              <a:spcAft>
                <a:spcPts val="0"/>
              </a:spcAft>
              <a:buClr>
                <a:schemeClr val="dk1"/>
              </a:buClr>
              <a:buSzPts val="1200"/>
              <a:buFont typeface="Arial" panose="020B0604020202020204" pitchFamily="34" charset="0"/>
              <a:buNone/>
            </a:pPr>
            <a:endParaRPr sz="10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000" b="0" i="0" u="none" strike="noStrike" cap="none" dirty="0">
                <a:solidFill>
                  <a:schemeClr val="dk1"/>
                </a:solidFill>
                <a:latin typeface="Calibri"/>
                <a:ea typeface="Calibri"/>
                <a:cs typeface="Calibri"/>
                <a:sym typeface="Calibri"/>
              </a:rPr>
              <a:t>Physics</a:t>
            </a:r>
          </a:p>
          <a:p>
            <a:pPr marL="0" marR="0" lvl="0" indent="0" algn="l" rtl="0">
              <a:lnSpc>
                <a:spcPct val="100000"/>
              </a:lnSpc>
              <a:spcBef>
                <a:spcPts val="0"/>
              </a:spcBef>
              <a:spcAft>
                <a:spcPts val="0"/>
              </a:spcAft>
              <a:buClr>
                <a:schemeClr val="dk1"/>
              </a:buClr>
              <a:buSzPts val="1200"/>
              <a:buFont typeface="Arial" panose="020B0604020202020204" pitchFamily="34" charset="0"/>
              <a:buNone/>
            </a:pPr>
            <a:endParaRPr sz="10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000" b="0" i="0" u="none" strike="noStrike" cap="none" dirty="0">
                <a:solidFill>
                  <a:schemeClr val="dk1"/>
                </a:solidFill>
                <a:latin typeface="Calibri"/>
                <a:ea typeface="Calibri"/>
                <a:cs typeface="Calibri"/>
                <a:sym typeface="Calibri"/>
              </a:rPr>
              <a:t>Psychology</a:t>
            </a:r>
            <a:endParaRPr sz="1000" b="0" i="0" u="none" strike="noStrike" cap="none" dirty="0">
              <a:solidFill>
                <a:schemeClr val="dk1"/>
              </a:solidFill>
              <a:latin typeface="Calibri"/>
              <a:ea typeface="Calibri"/>
              <a:cs typeface="Calibri"/>
              <a:sym typeface="Calibri"/>
            </a:endParaRPr>
          </a:p>
          <a:p>
            <a:pPr marL="171450" lvl="0" indent="-82550" algn="l" rtl="0">
              <a:lnSpc>
                <a:spcPct val="100000"/>
              </a:lnSpc>
              <a:spcBef>
                <a:spcPts val="0"/>
              </a:spcBef>
              <a:spcAft>
                <a:spcPts val="0"/>
              </a:spcAft>
              <a:buClr>
                <a:schemeClr val="dk1"/>
              </a:buClr>
              <a:buSzPts val="1400"/>
              <a:buNone/>
            </a:pPr>
            <a:endParaRPr dirty="0"/>
          </a:p>
          <a:p>
            <a:pPr marL="0" lvl="0" indent="0" algn="l" rtl="0">
              <a:lnSpc>
                <a:spcPct val="100000"/>
              </a:lnSpc>
              <a:spcBef>
                <a:spcPts val="0"/>
              </a:spcBef>
              <a:spcAft>
                <a:spcPts val="0"/>
              </a:spcAft>
              <a:buSzPts val="1400"/>
              <a:buNone/>
            </a:pPr>
            <a:endParaRPr dirty="0"/>
          </a:p>
        </p:txBody>
      </p:sp>
      <p:sp>
        <p:nvSpPr>
          <p:cNvPr id="849" name="Google Shape;849;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Since 2023, The Victorian Government has incorporated the Victorian Certificate of Applied Learning (VCAL) into the VCE as a branch of the VCE Certificate,  now known as </a:t>
            </a:r>
            <a:r>
              <a:rPr lang="en-US" sz="1200" b="1" dirty="0"/>
              <a:t>the VCE Vocational Major</a:t>
            </a:r>
            <a:r>
              <a:rPr lang="en-US" sz="1200" dirty="0"/>
              <a:t>.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The VCE VM has many of the characteristics of the former VCAL Program with potentially some added flexibility in subject choice and increased academic rigor particularly in Numeracy and Literacy.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Tonight, we will present an overview of both VCE Pathways; the traditional VCE Pathway and the new VCE Vocational Major Pathway.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Further, we will cover  how a VET study can compliment both pathways.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And, we will outline the process for investigating and discussing these pathways as well as the process of choosing VCE subjects online from as early as tomorrow!</a:t>
            </a:r>
          </a:p>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4194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000" b="0" i="0" u="none" strike="noStrike" cap="none" dirty="0">
                <a:solidFill>
                  <a:schemeClr val="dk1"/>
                </a:solidFill>
                <a:latin typeface="Calibri"/>
                <a:ea typeface="Calibri"/>
                <a:cs typeface="Calibri"/>
                <a:sym typeface="Calibri"/>
              </a:rPr>
              <a:t>Technology subjects include:</a:t>
            </a:r>
          </a:p>
          <a:p>
            <a:pPr marL="0" marR="0" lvl="0" indent="0" algn="l" rtl="0">
              <a:lnSpc>
                <a:spcPct val="100000"/>
              </a:lnSpc>
              <a:spcBef>
                <a:spcPts val="0"/>
              </a:spcBef>
              <a:spcAft>
                <a:spcPts val="0"/>
              </a:spcAft>
              <a:buClr>
                <a:schemeClr val="dk1"/>
              </a:buClr>
              <a:buSzPts val="1200"/>
              <a:buFont typeface="Arial"/>
              <a:buNone/>
            </a:pPr>
            <a:endParaRPr sz="10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000" b="0" i="0" u="none" strike="noStrike" cap="none" dirty="0">
                <a:solidFill>
                  <a:schemeClr val="dk1"/>
                </a:solidFill>
                <a:latin typeface="Calibri"/>
                <a:ea typeface="Calibri"/>
                <a:cs typeface="Calibri"/>
                <a:sym typeface="Calibri"/>
              </a:rPr>
              <a:t>Food Studies</a:t>
            </a:r>
          </a:p>
          <a:p>
            <a:pPr marL="0" marR="0" lvl="0" indent="0" algn="l" rtl="0">
              <a:lnSpc>
                <a:spcPct val="100000"/>
              </a:lnSpc>
              <a:spcBef>
                <a:spcPts val="0"/>
              </a:spcBef>
              <a:spcAft>
                <a:spcPts val="0"/>
              </a:spcAft>
              <a:buClr>
                <a:schemeClr val="dk1"/>
              </a:buClr>
              <a:buSzPts val="1200"/>
              <a:buFont typeface="Arial" panose="020B0604020202020204" pitchFamily="34" charset="0"/>
              <a:buNone/>
            </a:pPr>
            <a:endParaRPr sz="10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000" b="0" i="0" u="none" strike="noStrike" cap="none" dirty="0">
                <a:solidFill>
                  <a:schemeClr val="dk1"/>
                </a:solidFill>
                <a:latin typeface="Calibri"/>
                <a:ea typeface="Calibri"/>
                <a:cs typeface="Calibri"/>
                <a:sym typeface="Calibri"/>
              </a:rPr>
              <a:t>VCE VET Information Communication Technologies</a:t>
            </a:r>
          </a:p>
          <a:p>
            <a:pPr marL="0" marR="0" lvl="0" indent="0" algn="l" rtl="0">
              <a:lnSpc>
                <a:spcPct val="100000"/>
              </a:lnSpc>
              <a:spcBef>
                <a:spcPts val="0"/>
              </a:spcBef>
              <a:spcAft>
                <a:spcPts val="0"/>
              </a:spcAft>
              <a:buClr>
                <a:schemeClr val="dk1"/>
              </a:buClr>
              <a:buSzPts val="1200"/>
              <a:buFont typeface="Arial" panose="020B0604020202020204" pitchFamily="34" charset="0"/>
              <a:buNone/>
            </a:pPr>
            <a:endParaRPr sz="10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000" b="0" i="0" u="none" strike="noStrike" cap="none" dirty="0">
                <a:solidFill>
                  <a:schemeClr val="dk1"/>
                </a:solidFill>
                <a:latin typeface="Calibri"/>
                <a:ea typeface="Calibri"/>
                <a:cs typeface="Calibri"/>
                <a:sym typeface="Calibri"/>
              </a:rPr>
              <a:t>Product Design and Technologies</a:t>
            </a:r>
          </a:p>
          <a:p>
            <a:pPr marL="0" marR="0" lvl="0" indent="0" algn="l" rtl="0">
              <a:lnSpc>
                <a:spcPct val="100000"/>
              </a:lnSpc>
              <a:spcBef>
                <a:spcPts val="0"/>
              </a:spcBef>
              <a:spcAft>
                <a:spcPts val="0"/>
              </a:spcAft>
              <a:buClr>
                <a:schemeClr val="dk1"/>
              </a:buClr>
              <a:buSzPts val="1200"/>
              <a:buFont typeface="Arial"/>
              <a:buNone/>
            </a:pP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000" b="0" i="0" u="none" strike="noStrike" cap="none" dirty="0">
                <a:solidFill>
                  <a:schemeClr val="dk1"/>
                </a:solidFill>
                <a:latin typeface="Calibri"/>
                <a:ea typeface="Calibri"/>
                <a:cs typeface="Calibri"/>
                <a:sym typeface="Calibri"/>
              </a:rPr>
              <a:t>(Over leaf …)</a:t>
            </a:r>
            <a:endParaRPr sz="1000" b="0" i="0" u="none" strike="noStrike" cap="none" dirty="0">
              <a:solidFill>
                <a:schemeClr val="dk1"/>
              </a:solidFill>
              <a:latin typeface="Calibri"/>
              <a:ea typeface="Calibri"/>
              <a:cs typeface="Calibri"/>
              <a:sym typeface="Calibri"/>
            </a:endParaRPr>
          </a:p>
        </p:txBody>
      </p:sp>
      <p:sp>
        <p:nvSpPr>
          <p:cNvPr id="872" name="Google Shape;872;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4" name="Google Shape;894;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000" b="0" i="0" u="none" strike="noStrike" cap="none" dirty="0">
                <a:solidFill>
                  <a:schemeClr val="dk1"/>
                </a:solidFill>
                <a:latin typeface="Calibri"/>
                <a:ea typeface="Calibri"/>
                <a:cs typeface="Calibri"/>
                <a:sym typeface="Calibri"/>
              </a:rPr>
              <a:t>Systems Engineering</a:t>
            </a:r>
          </a:p>
          <a:p>
            <a:pPr marL="0" marR="0" lvl="0" indent="0" algn="l" rtl="0">
              <a:lnSpc>
                <a:spcPct val="100000"/>
              </a:lnSpc>
              <a:spcBef>
                <a:spcPts val="0"/>
              </a:spcBef>
              <a:spcAft>
                <a:spcPts val="0"/>
              </a:spcAft>
              <a:buClr>
                <a:schemeClr val="dk1"/>
              </a:buClr>
              <a:buSzPts val="1200"/>
              <a:buFont typeface="Arial"/>
              <a:buNone/>
            </a:pPr>
            <a:endParaRPr lang="en-US"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000" b="0" i="0" u="none" strike="noStrike" cap="none" dirty="0">
                <a:solidFill>
                  <a:schemeClr val="dk1"/>
                </a:solidFill>
                <a:latin typeface="Calibri"/>
                <a:ea typeface="Calibri"/>
                <a:cs typeface="Calibri"/>
                <a:sym typeface="Calibri"/>
              </a:rPr>
              <a:t>Details of each of these subjects that have been briefly outlined are available in the Course Handbook available from SIMON currently.</a:t>
            </a: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000" b="0" i="0" u="none" strike="noStrike" cap="none" dirty="0">
                <a:solidFill>
                  <a:schemeClr val="dk1"/>
                </a:solidFill>
                <a:latin typeface="Calibri"/>
                <a:ea typeface="Calibri"/>
                <a:cs typeface="Calibri"/>
                <a:sym typeface="Calibri"/>
              </a:rPr>
              <a:t>At this point I would like to remind students that all current Year 10s will choose a VCE course in the upcoming subject selection process including those students wishing to do a VCE VM course. </a:t>
            </a:r>
          </a:p>
          <a:p>
            <a:pPr marL="0" marR="0" lvl="0" indent="0" algn="l" rtl="0">
              <a:lnSpc>
                <a:spcPct val="100000"/>
              </a:lnSpc>
              <a:spcBef>
                <a:spcPts val="0"/>
              </a:spcBef>
              <a:spcAft>
                <a:spcPts val="0"/>
              </a:spcAft>
              <a:buClr>
                <a:schemeClr val="dk1"/>
              </a:buClr>
              <a:buSzPts val="1200"/>
              <a:buFont typeface="Arial"/>
              <a:buNone/>
            </a:pPr>
            <a:endParaRPr lang="en-US"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000" b="0" i="0" u="none" strike="noStrike" cap="none" dirty="0">
                <a:solidFill>
                  <a:schemeClr val="dk1"/>
                </a:solidFill>
                <a:latin typeface="Calibri"/>
                <a:ea typeface="Calibri"/>
                <a:cs typeface="Calibri"/>
                <a:sym typeface="Calibri"/>
              </a:rPr>
              <a:t>Students wanting to do VCE VM will be required to apply additionally for the VCE VM and attend a VCE VM interview in the coming weeks. If successful, their VCE VM program will replace their chosen VCE program.</a:t>
            </a: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000" b="0" i="0" u="none" strike="noStrike" cap="none" dirty="0">
                <a:solidFill>
                  <a:schemeClr val="dk1"/>
                </a:solidFill>
                <a:latin typeface="Calibri"/>
                <a:ea typeface="Calibri"/>
                <a:cs typeface="Calibri"/>
                <a:sym typeface="Calibri"/>
              </a:rPr>
              <a:t>It is now my pleasure to ask Viv Egan, the Dir. of RTO and Pathways forward to outline VET studies and VCE VM Course options for Year 11 2027</a:t>
            </a:r>
            <a:endParaRPr sz="1000" b="0" i="0" u="none" strike="noStrike" cap="none" dirty="0">
              <a:solidFill>
                <a:schemeClr val="dk1"/>
              </a:solidFill>
              <a:latin typeface="Calibri"/>
              <a:ea typeface="Calibri"/>
              <a:cs typeface="Calibri"/>
              <a:sym typeface="Calibri"/>
            </a:endParaRPr>
          </a:p>
        </p:txBody>
      </p:sp>
      <p:sp>
        <p:nvSpPr>
          <p:cNvPr id="895" name="Google Shape;895;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Thankyou Andrew</a:t>
            </a:r>
            <a:endParaRPr dirty="0"/>
          </a:p>
        </p:txBody>
      </p:sp>
      <p:sp>
        <p:nvSpPr>
          <p:cNvPr id="910" name="Google Shape;910;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7" name="Google Shape;917;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918" name="Google Shape;918;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000" dirty="0"/>
              <a:t>VIV </a:t>
            </a:r>
            <a:endParaRPr sz="1000" dirty="0"/>
          </a:p>
          <a:p>
            <a:pPr marL="0" lvl="0" indent="0" algn="l" rtl="0">
              <a:lnSpc>
                <a:spcPct val="100000"/>
              </a:lnSpc>
              <a:spcBef>
                <a:spcPts val="0"/>
              </a:spcBef>
              <a:spcAft>
                <a:spcPts val="0"/>
              </a:spcAft>
              <a:buSzPts val="1400"/>
              <a:buNone/>
            </a:pPr>
            <a:endParaRPr dirty="0"/>
          </a:p>
        </p:txBody>
      </p:sp>
      <p:sp>
        <p:nvSpPr>
          <p:cNvPr id="926" name="Google Shape;926;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a:extLst>
            <a:ext uri="{FF2B5EF4-FFF2-40B4-BE49-F238E27FC236}">
              <a16:creationId xmlns:a16="http://schemas.microsoft.com/office/drawing/2014/main" id="{FD9F604B-0BB4-F3E8-EEE8-7E3564E380D4}"/>
            </a:ext>
          </a:extLst>
        </p:cNvPr>
        <p:cNvGrpSpPr/>
        <p:nvPr/>
      </p:nvGrpSpPr>
      <p:grpSpPr>
        <a:xfrm>
          <a:off x="0" y="0"/>
          <a:ext cx="0" cy="0"/>
          <a:chOff x="0" y="0"/>
          <a:chExt cx="0" cy="0"/>
        </a:xfrm>
      </p:grpSpPr>
      <p:sp>
        <p:nvSpPr>
          <p:cNvPr id="924" name="Google Shape;924;p100:notes">
            <a:extLst>
              <a:ext uri="{FF2B5EF4-FFF2-40B4-BE49-F238E27FC236}">
                <a16:creationId xmlns:a16="http://schemas.microsoft.com/office/drawing/2014/main" id="{01C36F9A-3DCE-F754-7F44-ACAEDDC671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100:notes">
            <a:extLst>
              <a:ext uri="{FF2B5EF4-FFF2-40B4-BE49-F238E27FC236}">
                <a16:creationId xmlns:a16="http://schemas.microsoft.com/office/drawing/2014/main" id="{01612370-D4CF-AA52-CBE7-257CE49C9B2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000" dirty="0"/>
              <a:t>VIV </a:t>
            </a:r>
            <a:endParaRPr sz="1000" dirty="0"/>
          </a:p>
          <a:p>
            <a:pPr marL="0" lvl="0" indent="0" algn="l" rtl="0">
              <a:lnSpc>
                <a:spcPct val="100000"/>
              </a:lnSpc>
              <a:spcBef>
                <a:spcPts val="0"/>
              </a:spcBef>
              <a:spcAft>
                <a:spcPts val="0"/>
              </a:spcAft>
              <a:buSzPts val="1400"/>
              <a:buNone/>
            </a:pPr>
            <a:endParaRPr dirty="0"/>
          </a:p>
        </p:txBody>
      </p:sp>
      <p:sp>
        <p:nvSpPr>
          <p:cNvPr id="926" name="Google Shape;926;p100:notes">
            <a:extLst>
              <a:ext uri="{FF2B5EF4-FFF2-40B4-BE49-F238E27FC236}">
                <a16:creationId xmlns:a16="http://schemas.microsoft.com/office/drawing/2014/main" id="{C63AC9D3-8DF6-1E21-3B59-A95F9077551B}"/>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extLst>
      <p:ext uri="{BB962C8B-B14F-4D97-AF65-F5344CB8AC3E}">
        <p14:creationId xmlns:p14="http://schemas.microsoft.com/office/powerpoint/2010/main" val="1227110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1" name="Google Shape;941;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000" dirty="0"/>
              <a:t>VIV</a:t>
            </a:r>
          </a:p>
          <a:p>
            <a:pPr marL="0" lvl="0" indent="0" algn="l" rtl="0">
              <a:lnSpc>
                <a:spcPct val="100000"/>
              </a:lnSpc>
              <a:spcBef>
                <a:spcPts val="0"/>
              </a:spcBef>
              <a:spcAft>
                <a:spcPts val="0"/>
              </a:spcAft>
              <a:buClr>
                <a:schemeClr val="dk1"/>
              </a:buClr>
              <a:buSzPts val="1400"/>
              <a:buFont typeface="Arial"/>
              <a:buNone/>
            </a:pPr>
            <a:endParaRPr lang="en-US" sz="1000" dirty="0"/>
          </a:p>
          <a:p>
            <a:pPr marL="0" lvl="0" indent="0" algn="l" rtl="0">
              <a:lnSpc>
                <a:spcPct val="100000"/>
              </a:lnSpc>
              <a:spcBef>
                <a:spcPts val="0"/>
              </a:spcBef>
              <a:spcAft>
                <a:spcPts val="0"/>
              </a:spcAft>
              <a:buClr>
                <a:schemeClr val="dk1"/>
              </a:buClr>
              <a:buSzPts val="1400"/>
              <a:buFont typeface="Arial"/>
              <a:buNone/>
            </a:pPr>
            <a:r>
              <a:rPr lang="en-US" sz="1000" dirty="0"/>
              <a:t>VET Studies can be undertaken as part of the VCE or VCE VM Programs. </a:t>
            </a:r>
            <a:endParaRPr sz="1000" dirty="0"/>
          </a:p>
          <a:p>
            <a:pPr marL="0" lvl="0" indent="0" algn="l" rtl="0">
              <a:lnSpc>
                <a:spcPct val="100000"/>
              </a:lnSpc>
              <a:spcBef>
                <a:spcPts val="0"/>
              </a:spcBef>
              <a:spcAft>
                <a:spcPts val="0"/>
              </a:spcAft>
              <a:buClr>
                <a:schemeClr val="dk1"/>
              </a:buClr>
              <a:buSzPts val="1400"/>
              <a:buFont typeface="Arial"/>
              <a:buNone/>
            </a:pPr>
            <a:endParaRPr sz="1000" dirty="0"/>
          </a:p>
          <a:p>
            <a:pPr marL="0" lvl="0" indent="0" algn="l" rtl="0">
              <a:lnSpc>
                <a:spcPct val="100000"/>
              </a:lnSpc>
              <a:spcBef>
                <a:spcPts val="0"/>
              </a:spcBef>
              <a:spcAft>
                <a:spcPts val="0"/>
              </a:spcAft>
              <a:buClr>
                <a:schemeClr val="dk1"/>
              </a:buClr>
              <a:buSzPts val="1400"/>
              <a:buFont typeface="Arial"/>
              <a:buNone/>
            </a:pPr>
            <a:r>
              <a:rPr lang="en-US" sz="1000" dirty="0"/>
              <a:t>...</a:t>
            </a:r>
            <a:endParaRPr sz="1000" dirty="0"/>
          </a:p>
          <a:p>
            <a:pPr marL="0" lvl="0" indent="0" algn="l" rtl="0">
              <a:lnSpc>
                <a:spcPct val="100000"/>
              </a:lnSpc>
              <a:spcBef>
                <a:spcPts val="0"/>
              </a:spcBef>
              <a:spcAft>
                <a:spcPts val="0"/>
              </a:spcAft>
              <a:buSzPts val="1400"/>
              <a:buNone/>
            </a:pPr>
            <a:endParaRPr dirty="0"/>
          </a:p>
        </p:txBody>
      </p:sp>
      <p:sp>
        <p:nvSpPr>
          <p:cNvPr id="942" name="Google Shape;942;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9" name="Google Shape;949;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0" name="Google Shape;950;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6" name="Google Shape;966;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9" name="Google Shape;989;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90" name="Google Shape;990;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000" dirty="0"/>
          </a:p>
          <a:p>
            <a:pPr marL="0" lvl="0" indent="0" algn="l" rtl="0">
              <a:lnSpc>
                <a:spcPct val="100000"/>
              </a:lnSpc>
              <a:spcBef>
                <a:spcPts val="0"/>
              </a:spcBef>
              <a:spcAft>
                <a:spcPts val="0"/>
              </a:spcAft>
              <a:buSzPts val="1400"/>
              <a:buNone/>
            </a:pPr>
            <a:r>
              <a:rPr lang="en-US" sz="1000" dirty="0"/>
              <a:t>Before we do so, it is our pleasure to welcome _______________ and ______________ to do our Acknowledgment of Country and Prayer</a:t>
            </a:r>
          </a:p>
          <a:p>
            <a:pPr marL="0" marR="0" lvl="0" indent="0" algn="l" rtl="0">
              <a:lnSpc>
                <a:spcPct val="150000"/>
              </a:lnSpc>
              <a:spcBef>
                <a:spcPts val="0"/>
              </a:spcBef>
              <a:spcAft>
                <a:spcPts val="0"/>
              </a:spcAft>
              <a:buClr>
                <a:srgbClr val="000000"/>
              </a:buClr>
              <a:buSzPts val="2000"/>
              <a:buFont typeface="Arial"/>
              <a:buNone/>
            </a:pPr>
            <a:endParaRPr lang="en-AU" sz="1000" dirty="0"/>
          </a:p>
          <a:p>
            <a:pPr marL="0" marR="0" lvl="0" indent="0" algn="l" rtl="0">
              <a:lnSpc>
                <a:spcPct val="150000"/>
              </a:lnSpc>
              <a:spcBef>
                <a:spcPts val="0"/>
              </a:spcBef>
              <a:spcAft>
                <a:spcPts val="0"/>
              </a:spcAft>
              <a:buClr>
                <a:srgbClr val="000000"/>
              </a:buClr>
              <a:buSzPts val="2000"/>
              <a:buFont typeface="Arial"/>
              <a:buNone/>
            </a:pPr>
            <a:endParaRPr lang="en-AU" sz="1000" dirty="0"/>
          </a:p>
          <a:p>
            <a:pPr marL="0" marR="0" lvl="0" indent="0" algn="l" rtl="0">
              <a:lnSpc>
                <a:spcPct val="150000"/>
              </a:lnSpc>
              <a:spcBef>
                <a:spcPts val="0"/>
              </a:spcBef>
              <a:spcAft>
                <a:spcPts val="0"/>
              </a:spcAft>
              <a:buClr>
                <a:srgbClr val="000000"/>
              </a:buClr>
              <a:buSzPts val="2000"/>
              <a:buFont typeface="Arial"/>
              <a:buNone/>
            </a:pPr>
            <a:r>
              <a:rPr lang="en-AU" sz="1000" i="1" dirty="0"/>
              <a:t>“We would like to take this opportunity to </a:t>
            </a:r>
            <a:r>
              <a:rPr lang="en-AU" sz="1000" b="0" i="1" u="none" strike="noStrike" cap="none" dirty="0">
                <a:solidFill>
                  <a:srgbClr val="002060"/>
                </a:solidFill>
                <a:latin typeface="Helvetica Neue"/>
                <a:ea typeface="Helvetica Neue"/>
                <a:cs typeface="Helvetica Neue"/>
                <a:sym typeface="Helvetica Neue"/>
              </a:rPr>
              <a:t>respectfully acknowledge the traditional owners of this land on which our school is built. These people are called Wurundjeri.</a:t>
            </a:r>
            <a:endParaRPr lang="en-AU" sz="1000" b="0" i="1" u="none" strike="noStrike" cap="none" dirty="0">
              <a:solidFill>
                <a:srgbClr val="000000"/>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2000"/>
              <a:buFont typeface="Arial"/>
              <a:buNone/>
            </a:pPr>
            <a:endParaRPr lang="en-AU" sz="1000" b="0" i="1" u="none" strike="noStrike" cap="none" dirty="0">
              <a:solidFill>
                <a:srgbClr val="002060"/>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2000"/>
              <a:buFont typeface="Arial"/>
              <a:buNone/>
            </a:pPr>
            <a:r>
              <a:rPr lang="en-AU" sz="1000" b="0" i="1" u="none" strike="noStrike" cap="none" dirty="0">
                <a:solidFill>
                  <a:srgbClr val="002060"/>
                </a:solidFill>
                <a:latin typeface="Helvetica Neue"/>
                <a:ea typeface="Helvetica Neue"/>
                <a:cs typeface="Helvetica Neue"/>
                <a:sym typeface="Helvetica Neue"/>
              </a:rPr>
              <a:t>We acknowledge the Elders, past and present, and ask the Creator God to challenge us to open our eyes to see the stories written, and to open our ears and hear the songs sung.</a:t>
            </a:r>
            <a:endParaRPr lang="en-AU" sz="1000" b="0" i="1" u="none" strike="noStrike" cap="none" dirty="0">
              <a:solidFill>
                <a:srgbClr val="000000"/>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2000"/>
              <a:buFont typeface="Arial"/>
              <a:buNone/>
            </a:pPr>
            <a:endParaRPr lang="en-AU" sz="1000" i="1" dirty="0"/>
          </a:p>
          <a:p>
            <a:pPr marL="0" marR="0" lvl="0" indent="0" algn="l" rtl="0">
              <a:lnSpc>
                <a:spcPct val="150000"/>
              </a:lnSpc>
              <a:spcBef>
                <a:spcPts val="0"/>
              </a:spcBef>
              <a:spcAft>
                <a:spcPts val="0"/>
              </a:spcAft>
              <a:buClr>
                <a:srgbClr val="000000"/>
              </a:buClr>
              <a:buSzPts val="2000"/>
              <a:buFont typeface="Arial"/>
              <a:buNone/>
            </a:pPr>
            <a:endParaRPr sz="1000" i="1" dirty="0"/>
          </a:p>
          <a:p>
            <a:pPr marL="0" marR="0" lvl="0" indent="0" algn="l" rtl="0">
              <a:lnSpc>
                <a:spcPct val="150000"/>
              </a:lnSpc>
              <a:spcBef>
                <a:spcPts val="0"/>
              </a:spcBef>
              <a:spcAft>
                <a:spcPts val="0"/>
              </a:spcAft>
              <a:buClr>
                <a:srgbClr val="000000"/>
              </a:buClr>
              <a:buSzPts val="2000"/>
              <a:buFont typeface="Arial"/>
              <a:buNone/>
            </a:pPr>
            <a:r>
              <a:rPr lang="en-US" sz="1000" i="1" dirty="0"/>
              <a:t>I would like to take this opportunity to </a:t>
            </a:r>
            <a:r>
              <a:rPr lang="en-US" sz="1000" b="0" i="1" u="none" strike="noStrike" cap="none" dirty="0">
                <a:solidFill>
                  <a:srgbClr val="002060"/>
                </a:solidFill>
                <a:latin typeface="Helvetica Neue"/>
                <a:ea typeface="Helvetica Neue"/>
                <a:cs typeface="Helvetica Neue"/>
                <a:sym typeface="Helvetica Neue"/>
              </a:rPr>
              <a:t>respectfully acknowledge the traditional owners of this land on which our school is built. These people are called </a:t>
            </a:r>
            <a:r>
              <a:rPr lang="en-US" sz="1000" b="0" i="1" u="none" strike="noStrike" cap="none" dirty="0" err="1">
                <a:solidFill>
                  <a:srgbClr val="002060"/>
                </a:solidFill>
                <a:latin typeface="Helvetica Neue"/>
                <a:ea typeface="Helvetica Neue"/>
                <a:cs typeface="Helvetica Neue"/>
                <a:sym typeface="Helvetica Neue"/>
              </a:rPr>
              <a:t>Wurundjeri</a:t>
            </a:r>
            <a:r>
              <a:rPr lang="en-US" sz="1000" b="0" i="1" u="none" strike="noStrike" cap="none" dirty="0">
                <a:solidFill>
                  <a:srgbClr val="002060"/>
                </a:solidFill>
                <a:latin typeface="Helvetica Neue"/>
                <a:ea typeface="Helvetica Neue"/>
                <a:cs typeface="Helvetica Neue"/>
                <a:sym typeface="Helvetica Neue"/>
              </a:rPr>
              <a:t>.</a:t>
            </a:r>
            <a:endParaRPr sz="1000" b="0" i="1" u="none" strike="noStrike" cap="none" dirty="0">
              <a:solidFill>
                <a:srgbClr val="000000"/>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2000"/>
              <a:buFont typeface="Arial"/>
              <a:buNone/>
            </a:pPr>
            <a:endParaRPr sz="1000" b="0" i="1" u="none" strike="noStrike" cap="none" dirty="0">
              <a:solidFill>
                <a:srgbClr val="002060"/>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2000"/>
              <a:buFont typeface="Arial"/>
              <a:buNone/>
            </a:pPr>
            <a:r>
              <a:rPr lang="en-US" sz="1000" b="0" i="1" u="none" strike="noStrike" cap="none" dirty="0">
                <a:solidFill>
                  <a:srgbClr val="002060"/>
                </a:solidFill>
                <a:latin typeface="Helvetica Neue"/>
                <a:ea typeface="Helvetica Neue"/>
                <a:cs typeface="Helvetica Neue"/>
                <a:sym typeface="Helvetica Neue"/>
              </a:rPr>
              <a:t>We acknowledge the Elders, past and present, and ask the Creator God to challenge us to open our eyes to see the stories written, and to open our ears and hear the songs sung.”</a:t>
            </a:r>
            <a:endParaRPr sz="1000" b="0" i="1" u="none" strike="noStrike" cap="none" dirty="0">
              <a:solidFill>
                <a:srgbClr val="000000"/>
              </a:solidFill>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dirty="0"/>
          </a:p>
        </p:txBody>
      </p:sp>
      <p:sp>
        <p:nvSpPr>
          <p:cNvPr id="110" name="Google Shape;110;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a:extLst>
            <a:ext uri="{FF2B5EF4-FFF2-40B4-BE49-F238E27FC236}">
              <a16:creationId xmlns:a16="http://schemas.microsoft.com/office/drawing/2014/main" id="{05926989-720C-9E2C-C5CE-D87F3BC463C2}"/>
            </a:ext>
          </a:extLst>
        </p:cNvPr>
        <p:cNvGrpSpPr/>
        <p:nvPr/>
      </p:nvGrpSpPr>
      <p:grpSpPr>
        <a:xfrm>
          <a:off x="0" y="0"/>
          <a:ext cx="0" cy="0"/>
          <a:chOff x="0" y="0"/>
          <a:chExt cx="0" cy="0"/>
        </a:xfrm>
      </p:grpSpPr>
      <p:sp>
        <p:nvSpPr>
          <p:cNvPr id="988" name="Google Shape;988;p45:notes">
            <a:extLst>
              <a:ext uri="{FF2B5EF4-FFF2-40B4-BE49-F238E27FC236}">
                <a16:creationId xmlns:a16="http://schemas.microsoft.com/office/drawing/2014/main" id="{0D44F854-3110-D291-1535-B2FFB2BD92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9" name="Google Shape;989;p45:notes">
            <a:extLst>
              <a:ext uri="{FF2B5EF4-FFF2-40B4-BE49-F238E27FC236}">
                <a16:creationId xmlns:a16="http://schemas.microsoft.com/office/drawing/2014/main" id="{23C27BCB-5D60-DBFE-FE7E-56BD38C27C5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90" name="Google Shape;990;p45:notes">
            <a:extLst>
              <a:ext uri="{FF2B5EF4-FFF2-40B4-BE49-F238E27FC236}">
                <a16:creationId xmlns:a16="http://schemas.microsoft.com/office/drawing/2014/main" id="{11CD63CC-ACE0-2480-6CC1-8D92B2D17166}"/>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extLst>
      <p:ext uri="{BB962C8B-B14F-4D97-AF65-F5344CB8AC3E}">
        <p14:creationId xmlns:p14="http://schemas.microsoft.com/office/powerpoint/2010/main" val="16760073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05938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4" name="Google Shape;1014;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7" name="Google Shape;1037;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8" name="Google Shape;1038;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3" name="Google Shape;1063;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4" name="Google Shape;1064;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7" name="Google Shape;1087;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8" name="Google Shape;1088;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1" name="Google Shape;1111;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2" name="Google Shape;1112;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4" name="Google Shape;1134;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135" name="Google Shape;1135;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0" name="Google Shape;1140;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1" name="Google Shape;1141;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6" name="Google Shape;1156;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7" name="Google Shape;1157;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endParaRPr sz="1000" dirty="0"/>
          </a:p>
          <a:p>
            <a:pPr marL="0" marR="0" lvl="0" indent="0" algn="l" rtl="0">
              <a:lnSpc>
                <a:spcPct val="150000"/>
              </a:lnSpc>
              <a:spcBef>
                <a:spcPts val="0"/>
              </a:spcBef>
              <a:spcAft>
                <a:spcPts val="0"/>
              </a:spcAft>
              <a:buClr>
                <a:srgbClr val="000000"/>
              </a:buClr>
              <a:buSzPts val="2000"/>
              <a:buFont typeface="Arial"/>
              <a:buNone/>
            </a:pPr>
            <a:r>
              <a:rPr lang="en-US" sz="1000" b="0" i="1" u="none" strike="noStrike" cap="none" dirty="0">
                <a:solidFill>
                  <a:srgbClr val="FF0000"/>
                </a:solidFill>
                <a:latin typeface="Helvetica Neue"/>
                <a:ea typeface="Helvetica Neue"/>
                <a:cs typeface="Helvetica Neue"/>
                <a:sym typeface="Helvetica Neue"/>
              </a:rPr>
              <a:t>"Lord, you call us by name and you call us to holiness, as you did St Joseph and St John Bosco.</a:t>
            </a:r>
            <a:endParaRPr sz="1000" b="0" i="1" u="none" strike="noStrike" cap="none" dirty="0">
              <a:solidFill>
                <a:srgbClr val="FF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050"/>
              <a:buFont typeface="Arial"/>
              <a:buNone/>
            </a:pPr>
            <a:endParaRPr sz="1000" b="0" i="1" u="none" strike="noStrike" cap="none" dirty="0">
              <a:solidFill>
                <a:srgbClr val="FF0000"/>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2000"/>
              <a:buFont typeface="Arial"/>
              <a:buNone/>
            </a:pPr>
            <a:r>
              <a:rPr lang="en-US" sz="1000" b="0" i="1" u="none" strike="noStrike" cap="none" dirty="0">
                <a:solidFill>
                  <a:srgbClr val="FF0000"/>
                </a:solidFill>
                <a:latin typeface="Helvetica Neue"/>
                <a:ea typeface="Helvetica Neue"/>
                <a:cs typeface="Helvetica Neue"/>
                <a:sym typeface="Helvetica Neue"/>
              </a:rPr>
              <a:t>We ask you to fill us with your spirit so that we, too, may reflect the life of your Son in our thoughts, attitude, words and actions.</a:t>
            </a:r>
            <a:endParaRPr sz="1000" b="0" i="1" u="none" strike="noStrike" cap="none" dirty="0">
              <a:solidFill>
                <a:srgbClr val="FF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050"/>
              <a:buFont typeface="Arial"/>
              <a:buNone/>
            </a:pPr>
            <a:endParaRPr sz="1000" b="0" i="1" u="none" strike="noStrike" cap="none" dirty="0">
              <a:solidFill>
                <a:srgbClr val="FF0000"/>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2000"/>
              <a:buFont typeface="Arial"/>
              <a:buNone/>
            </a:pPr>
            <a:r>
              <a:rPr lang="en-US" sz="1000" b="0" i="1" u="none" strike="noStrike" cap="none" dirty="0">
                <a:solidFill>
                  <a:srgbClr val="FF0000"/>
                </a:solidFill>
                <a:latin typeface="Helvetica Neue"/>
                <a:ea typeface="Helvetica Neue"/>
                <a:cs typeface="Helvetica Neue"/>
                <a:sym typeface="Helvetica Neue"/>
              </a:rPr>
              <a:t>Let us grow more aware of your presence in our lives and empower us to bring the good news of your love and salvation to all those you have entrusted to us, so that we may all become good Christians and honest citizens.</a:t>
            </a:r>
            <a:endParaRPr sz="1000" b="0" i="1" u="none" strike="noStrike" cap="none" dirty="0">
              <a:solidFill>
                <a:srgbClr val="FF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100"/>
              <a:buFont typeface="Arial"/>
              <a:buNone/>
            </a:pPr>
            <a:endParaRPr sz="1000" b="0" i="1" u="none" strike="noStrike" cap="none" dirty="0">
              <a:solidFill>
                <a:srgbClr val="FF0000"/>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2000"/>
              <a:buFont typeface="Arial"/>
              <a:buNone/>
            </a:pPr>
            <a:r>
              <a:rPr lang="en-US" sz="1000" b="1" i="1" u="none" strike="noStrike" cap="none" dirty="0">
                <a:solidFill>
                  <a:srgbClr val="FF0000"/>
                </a:solidFill>
                <a:latin typeface="Helvetica Neue"/>
                <a:ea typeface="Helvetica Neue"/>
                <a:cs typeface="Helvetica Neue"/>
                <a:sym typeface="Helvetica Neue"/>
              </a:rPr>
              <a:t>Amen.”</a:t>
            </a:r>
            <a:endParaRPr i="1" dirty="0">
              <a:solidFill>
                <a:srgbClr val="FF0000"/>
              </a:solidFill>
            </a:endParaRPr>
          </a:p>
          <a:p>
            <a:pPr marL="0" marR="0" lvl="0" indent="0" algn="l" rtl="0">
              <a:lnSpc>
                <a:spcPct val="150000"/>
              </a:lnSpc>
              <a:spcBef>
                <a:spcPts val="0"/>
              </a:spcBef>
              <a:spcAft>
                <a:spcPts val="0"/>
              </a:spcAft>
              <a:buClr>
                <a:srgbClr val="000000"/>
              </a:buClr>
              <a:buSzPts val="2000"/>
              <a:buFont typeface="Arial"/>
              <a:buNone/>
            </a:pPr>
            <a:endParaRPr lang="en-AU" sz="1000" dirty="0"/>
          </a:p>
          <a:p>
            <a:pPr marL="0" marR="0" lvl="0" indent="0" algn="l" rtl="0">
              <a:lnSpc>
                <a:spcPct val="150000"/>
              </a:lnSpc>
              <a:spcBef>
                <a:spcPts val="0"/>
              </a:spcBef>
              <a:spcAft>
                <a:spcPts val="0"/>
              </a:spcAft>
              <a:buClr>
                <a:srgbClr val="000000"/>
              </a:buClr>
              <a:buSzPts val="2000"/>
              <a:buFont typeface="Arial"/>
              <a:buNone/>
            </a:pPr>
            <a:r>
              <a:rPr lang="en-AU" sz="1000" dirty="0"/>
              <a:t>Thankyou _______ and _____________</a:t>
            </a:r>
            <a:endParaRPr sz="1000" dirty="0"/>
          </a:p>
          <a:p>
            <a:pPr marL="0" marR="0" lvl="0" indent="0" algn="l" rtl="0">
              <a:lnSpc>
                <a:spcPct val="150000"/>
              </a:lnSpc>
              <a:spcBef>
                <a:spcPts val="0"/>
              </a:spcBef>
              <a:spcAft>
                <a:spcPts val="0"/>
              </a:spcAft>
              <a:buClr>
                <a:srgbClr val="000000"/>
              </a:buClr>
              <a:buSzPts val="2000"/>
              <a:buFont typeface="Arial"/>
              <a:buNone/>
            </a:pPr>
            <a:endParaRPr sz="1000" b="0" i="0" u="none" strike="noStrike" cap="none" dirty="0">
              <a:solidFill>
                <a:srgbClr val="0070C0"/>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2000"/>
              <a:buFont typeface="Arial"/>
              <a:buNone/>
            </a:pPr>
            <a:r>
              <a:rPr lang="en-US" sz="1000" dirty="0"/>
              <a:t>It is my pleasure now to introduce our Principal, Cathy Livingston</a:t>
            </a:r>
            <a:endParaRPr sz="1000" b="0" i="0" u="none" strike="noStrike" cap="none" dirty="0">
              <a:solidFill>
                <a:srgbClr val="0070C0"/>
              </a:solidFill>
              <a:latin typeface="Helvetica Neue"/>
              <a:ea typeface="Helvetica Neue"/>
              <a:cs typeface="Helvetica Neue"/>
              <a:sym typeface="Helvetica Neue"/>
            </a:endParaRPr>
          </a:p>
        </p:txBody>
      </p:sp>
      <p:sp>
        <p:nvSpPr>
          <p:cNvPr id="119" name="Google Shape;11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e5a940975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9" name="Google Shape;1169;ge5a940975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0" name="Google Shape;1170;ge5a9409758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9" name="Google Shape;1189;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0" name="Google Shape;1190;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23783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a:extLst>
            <a:ext uri="{FF2B5EF4-FFF2-40B4-BE49-F238E27FC236}">
              <a16:creationId xmlns:a16="http://schemas.microsoft.com/office/drawing/2014/main" id="{7DB1287E-DFA0-A197-DC43-2546E982BBB4}"/>
            </a:ext>
          </a:extLst>
        </p:cNvPr>
        <p:cNvGrpSpPr/>
        <p:nvPr/>
      </p:nvGrpSpPr>
      <p:grpSpPr>
        <a:xfrm>
          <a:off x="0" y="0"/>
          <a:ext cx="0" cy="0"/>
          <a:chOff x="0" y="0"/>
          <a:chExt cx="0" cy="0"/>
        </a:xfrm>
      </p:grpSpPr>
      <p:sp>
        <p:nvSpPr>
          <p:cNvPr id="1188" name="Google Shape;1188;p52:notes">
            <a:extLst>
              <a:ext uri="{FF2B5EF4-FFF2-40B4-BE49-F238E27FC236}">
                <a16:creationId xmlns:a16="http://schemas.microsoft.com/office/drawing/2014/main" id="{EEDEF51F-5152-9990-1FD8-34086C0E224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9" name="Google Shape;1189;p52:notes">
            <a:extLst>
              <a:ext uri="{FF2B5EF4-FFF2-40B4-BE49-F238E27FC236}">
                <a16:creationId xmlns:a16="http://schemas.microsoft.com/office/drawing/2014/main" id="{A0F436B5-17F2-6A45-D97B-DF41F1F34AF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0" name="Google Shape;1190;p52:notes">
            <a:extLst>
              <a:ext uri="{FF2B5EF4-FFF2-40B4-BE49-F238E27FC236}">
                <a16:creationId xmlns:a16="http://schemas.microsoft.com/office/drawing/2014/main" id="{A7220CBA-4FF8-EB80-9F75-B874B9019D5C}"/>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extLst>
      <p:ext uri="{BB962C8B-B14F-4D97-AF65-F5344CB8AC3E}">
        <p14:creationId xmlns:p14="http://schemas.microsoft.com/office/powerpoint/2010/main" val="40598190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a:extLst>
            <a:ext uri="{FF2B5EF4-FFF2-40B4-BE49-F238E27FC236}">
              <a16:creationId xmlns:a16="http://schemas.microsoft.com/office/drawing/2014/main" id="{02B1C073-36A7-97BB-83ED-930092C9B5C0}"/>
            </a:ext>
          </a:extLst>
        </p:cNvPr>
        <p:cNvGrpSpPr/>
        <p:nvPr/>
      </p:nvGrpSpPr>
      <p:grpSpPr>
        <a:xfrm>
          <a:off x="0" y="0"/>
          <a:ext cx="0" cy="0"/>
          <a:chOff x="0" y="0"/>
          <a:chExt cx="0" cy="0"/>
        </a:xfrm>
      </p:grpSpPr>
      <p:sp>
        <p:nvSpPr>
          <p:cNvPr id="1188" name="Google Shape;1188;p52:notes">
            <a:extLst>
              <a:ext uri="{FF2B5EF4-FFF2-40B4-BE49-F238E27FC236}">
                <a16:creationId xmlns:a16="http://schemas.microsoft.com/office/drawing/2014/main" id="{AC63C0D1-A822-AAC0-D458-4320FADCD9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9" name="Google Shape;1189;p52:notes">
            <a:extLst>
              <a:ext uri="{FF2B5EF4-FFF2-40B4-BE49-F238E27FC236}">
                <a16:creationId xmlns:a16="http://schemas.microsoft.com/office/drawing/2014/main" id="{4D431795-8F89-62C0-AE88-2B652B22493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90" name="Google Shape;1190;p52:notes">
            <a:extLst>
              <a:ext uri="{FF2B5EF4-FFF2-40B4-BE49-F238E27FC236}">
                <a16:creationId xmlns:a16="http://schemas.microsoft.com/office/drawing/2014/main" id="{ACE2AF0E-EF7D-40FB-5E5D-32034D7F8FB8}"/>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extLst>
      <p:ext uri="{BB962C8B-B14F-4D97-AF65-F5344CB8AC3E}">
        <p14:creationId xmlns:p14="http://schemas.microsoft.com/office/powerpoint/2010/main" val="1012508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3" name="Google Shape;1213;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000" dirty="0"/>
          </a:p>
          <a:p>
            <a:pPr marL="0" marR="0" lvl="0" indent="0" algn="l" rtl="0">
              <a:lnSpc>
                <a:spcPct val="100000"/>
              </a:lnSpc>
              <a:spcBef>
                <a:spcPts val="0"/>
              </a:spcBef>
              <a:spcAft>
                <a:spcPts val="0"/>
              </a:spcAft>
              <a:buClr>
                <a:schemeClr val="dk1"/>
              </a:buClr>
              <a:buSzPts val="1200"/>
              <a:buFont typeface="Calibri"/>
              <a:buNone/>
            </a:pPr>
            <a:r>
              <a:rPr lang="en-US" sz="1000" dirty="0"/>
              <a:t>Thankyou Viv</a:t>
            </a:r>
            <a:endParaRPr sz="1000" dirty="0"/>
          </a:p>
          <a:p>
            <a:pPr marL="0" marR="0" lvl="0" indent="0" algn="l" rtl="0">
              <a:lnSpc>
                <a:spcPct val="100000"/>
              </a:lnSpc>
              <a:spcBef>
                <a:spcPts val="0"/>
              </a:spcBef>
              <a:spcAft>
                <a:spcPts val="0"/>
              </a:spcAft>
              <a:buClr>
                <a:schemeClr val="dk1"/>
              </a:buClr>
              <a:buSzPts val="1200"/>
              <a:buFont typeface="Calibri"/>
              <a:buNone/>
            </a:pPr>
            <a:endParaRPr sz="1000" dirty="0"/>
          </a:p>
          <a:p>
            <a:pPr marL="0" marR="0" lvl="0" indent="0" algn="l" rtl="0">
              <a:lnSpc>
                <a:spcPct val="100000"/>
              </a:lnSpc>
              <a:spcBef>
                <a:spcPts val="0"/>
              </a:spcBef>
              <a:spcAft>
                <a:spcPts val="0"/>
              </a:spcAft>
              <a:buClr>
                <a:schemeClr val="dk1"/>
              </a:buClr>
              <a:buSzPts val="1200"/>
              <a:buFont typeface="Calibri"/>
              <a:buNone/>
            </a:pPr>
            <a:r>
              <a:rPr lang="en-US" sz="1000" dirty="0"/>
              <a:t>So where to from here – Course Selection</a:t>
            </a:r>
            <a:endParaRPr sz="1000" dirty="0"/>
          </a:p>
          <a:p>
            <a:pPr marL="0" lvl="0" indent="0" algn="l" rtl="0">
              <a:lnSpc>
                <a:spcPct val="100000"/>
              </a:lnSpc>
              <a:spcBef>
                <a:spcPts val="0"/>
              </a:spcBef>
              <a:spcAft>
                <a:spcPts val="0"/>
              </a:spcAft>
              <a:buSzPts val="1400"/>
              <a:buNone/>
            </a:pPr>
            <a:endParaRPr dirty="0"/>
          </a:p>
        </p:txBody>
      </p:sp>
      <p:sp>
        <p:nvSpPr>
          <p:cNvPr id="1214" name="Google Shape;1214;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3" name="Google Shape;1223;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Students need to gather support and advice from people around them and from the resources available to them, including most importantly the VCE and VCE VM Course Selection Handbook which is now online.</a:t>
            </a:r>
            <a:endParaRPr sz="1000" dirty="0"/>
          </a:p>
          <a:p>
            <a:pPr marL="0" lvl="0" indent="0" algn="l" rtl="0">
              <a:lnSpc>
                <a:spcPct val="100000"/>
              </a:lnSpc>
              <a:spcBef>
                <a:spcPts val="0"/>
              </a:spcBef>
              <a:spcAft>
                <a:spcPts val="0"/>
              </a:spcAft>
              <a:buSzPts val="1400"/>
              <a:buNone/>
            </a:pPr>
            <a:endParaRPr dirty="0"/>
          </a:p>
        </p:txBody>
      </p:sp>
      <p:sp>
        <p:nvSpPr>
          <p:cNvPr id="1224" name="Google Shape;1224;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39998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a:extLst>
            <a:ext uri="{FF2B5EF4-FFF2-40B4-BE49-F238E27FC236}">
              <a16:creationId xmlns:a16="http://schemas.microsoft.com/office/drawing/2014/main" id="{BA8595AF-DB35-DC1B-81AA-C28307852D8A}"/>
            </a:ext>
          </a:extLst>
        </p:cNvPr>
        <p:cNvGrpSpPr/>
        <p:nvPr/>
      </p:nvGrpSpPr>
      <p:grpSpPr>
        <a:xfrm>
          <a:off x="0" y="0"/>
          <a:ext cx="0" cy="0"/>
          <a:chOff x="0" y="0"/>
          <a:chExt cx="0" cy="0"/>
        </a:xfrm>
      </p:grpSpPr>
      <p:sp>
        <p:nvSpPr>
          <p:cNvPr id="1222" name="Google Shape;1222;p54:notes">
            <a:extLst>
              <a:ext uri="{FF2B5EF4-FFF2-40B4-BE49-F238E27FC236}">
                <a16:creationId xmlns:a16="http://schemas.microsoft.com/office/drawing/2014/main" id="{19D87B51-3849-BB91-272F-04C0182919B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3" name="Google Shape;1223;p54:notes">
            <a:extLst>
              <a:ext uri="{FF2B5EF4-FFF2-40B4-BE49-F238E27FC236}">
                <a16:creationId xmlns:a16="http://schemas.microsoft.com/office/drawing/2014/main" id="{C2CBEF57-51B0-2067-D0EA-973B986BD9A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As previously mentioned, students need to consider three questions:</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  What am I good at</a:t>
            </a:r>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  What do I like</a:t>
            </a:r>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  What do I need</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endParaRPr dirty="0"/>
          </a:p>
        </p:txBody>
      </p:sp>
      <p:sp>
        <p:nvSpPr>
          <p:cNvPr id="1224" name="Google Shape;1224;p54:notes">
            <a:extLst>
              <a:ext uri="{FF2B5EF4-FFF2-40B4-BE49-F238E27FC236}">
                <a16:creationId xmlns:a16="http://schemas.microsoft.com/office/drawing/2014/main" id="{DAB0B248-FCA5-3F49-B300-DEB0FE6107AE}"/>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extLst>
      <p:ext uri="{BB962C8B-B14F-4D97-AF65-F5344CB8AC3E}">
        <p14:creationId xmlns:p14="http://schemas.microsoft.com/office/powerpoint/2010/main" val="36902629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6" name="Google Shape;1246;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If they are continuing Acceleration or applying for a VET study etc., they need to complete applicable application forms. These are available as electronic forms on the College Website.</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All students and parents will have an opportunity to attend the compulsory Course Selection Consultation Meeting on Wednesday 15 July (Microsoft Teams).</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With the exception of VCE VM, all applications (including Subject Selection, Applying for Accelerated Studies, VET Applications) need to be completed and submitted by Friday July 24</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VCE VM Applications are due Friday July 17. Any students wishing to undertake VCE VM is still required to complete his application for VCE studies.  </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endParaRPr dirty="0"/>
          </a:p>
        </p:txBody>
      </p:sp>
      <p:sp>
        <p:nvSpPr>
          <p:cNvPr id="1247" name="Google Shape;1247;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19" name="Google Shape;21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9" name="Google Shape;1269;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0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000000"/>
                </a:solidFill>
                <a:latin typeface="Calibri"/>
                <a:ea typeface="Calibri"/>
                <a:cs typeface="Calibri"/>
                <a:sym typeface="Calibri"/>
              </a:rPr>
              <a:t>Students will, as of this evening or early tomorrow morning, receive an email containing their </a:t>
            </a:r>
            <a:r>
              <a:rPr lang="en-US" sz="1000" b="0" i="0" u="none" strike="noStrike" cap="none" dirty="0" err="1">
                <a:solidFill>
                  <a:srgbClr val="000000"/>
                </a:solidFill>
                <a:latin typeface="Calibri"/>
                <a:ea typeface="Calibri"/>
                <a:cs typeface="Calibri"/>
                <a:sym typeface="Calibri"/>
              </a:rPr>
              <a:t>personalised</a:t>
            </a:r>
            <a:r>
              <a:rPr lang="en-US" sz="1000" b="0" i="0" u="none" strike="noStrike" cap="none" dirty="0">
                <a:solidFill>
                  <a:srgbClr val="000000"/>
                </a:solidFill>
                <a:latin typeface="Calibri"/>
                <a:ea typeface="Calibri"/>
                <a:cs typeface="Calibri"/>
                <a:sym typeface="Calibri"/>
              </a:rPr>
              <a:t> link to the Online Subject Selection Portal.</a:t>
            </a:r>
            <a:endParaRPr dirty="0"/>
          </a:p>
          <a:p>
            <a:pPr marL="0" lvl="0" indent="0" algn="l" rtl="0">
              <a:lnSpc>
                <a:spcPct val="100000"/>
              </a:lnSpc>
              <a:spcBef>
                <a:spcPts val="0"/>
              </a:spcBef>
              <a:spcAft>
                <a:spcPts val="0"/>
              </a:spcAft>
              <a:buSzPts val="1400"/>
              <a:buNone/>
            </a:pPr>
            <a:endParaRPr dirty="0"/>
          </a:p>
        </p:txBody>
      </p:sp>
      <p:sp>
        <p:nvSpPr>
          <p:cNvPr id="1270" name="Google Shape;1270;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3" name="Google Shape;1283;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Calibri"/>
                <a:ea typeface="Calibri"/>
                <a:cs typeface="Calibri"/>
                <a:sym typeface="Calibri"/>
              </a:rPr>
              <a:t>The link will take Students directly to the Subject Selection Portal Homepage.</a:t>
            </a:r>
            <a:endParaRPr/>
          </a:p>
          <a:p>
            <a:pPr marL="0" lvl="0" indent="0" algn="l" rtl="0">
              <a:lnSpc>
                <a:spcPct val="100000"/>
              </a:lnSpc>
              <a:spcBef>
                <a:spcPts val="0"/>
              </a:spcBef>
              <a:spcAft>
                <a:spcPts val="0"/>
              </a:spcAft>
              <a:buSzPts val="1400"/>
              <a:buNone/>
            </a:pPr>
            <a:endParaRPr/>
          </a:p>
        </p:txBody>
      </p:sp>
      <p:sp>
        <p:nvSpPr>
          <p:cNvPr id="1284" name="Google Shape;1284;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9" name="Google Shape;1299;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Helvetica Neue"/>
              <a:buNone/>
            </a:pPr>
            <a:endParaRPr lang="en-US"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Helvetica Neue"/>
              <a:buNone/>
            </a:pPr>
            <a:r>
              <a:rPr lang="en-US" sz="1000" b="0" i="0" u="none" strike="noStrike" cap="none" dirty="0">
                <a:solidFill>
                  <a:srgbClr val="000000"/>
                </a:solidFill>
                <a:latin typeface="Arial"/>
                <a:ea typeface="Arial"/>
                <a:cs typeface="Arial"/>
                <a:sym typeface="Arial"/>
              </a:rPr>
              <a:t>Students select their preferred program for 2027 VCE or VCE VM.</a:t>
            </a:r>
            <a:endParaRPr dirty="0"/>
          </a:p>
          <a:p>
            <a:pPr marL="0" lvl="0" indent="0" algn="l" rtl="0">
              <a:lnSpc>
                <a:spcPct val="100000"/>
              </a:lnSpc>
              <a:spcBef>
                <a:spcPts val="0"/>
              </a:spcBef>
              <a:spcAft>
                <a:spcPts val="0"/>
              </a:spcAft>
              <a:buSzPts val="1400"/>
              <a:buNone/>
            </a:pPr>
            <a:endParaRPr dirty="0"/>
          </a:p>
        </p:txBody>
      </p:sp>
      <p:sp>
        <p:nvSpPr>
          <p:cNvPr id="1300" name="Google Shape;1300;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4" name="Google Shape;1314;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000000"/>
                </a:solidFill>
                <a:latin typeface="Calibri"/>
                <a:ea typeface="Calibri"/>
                <a:cs typeface="Calibri"/>
                <a:sym typeface="Calibri"/>
              </a:rPr>
              <a:t>Students select their preferences starting with RE, English Block and then in order of preference (</a:t>
            </a:r>
            <a:r>
              <a:rPr lang="en-US" sz="1000" b="0" i="0" u="none" strike="noStrike" cap="none" dirty="0" err="1">
                <a:solidFill>
                  <a:srgbClr val="000000"/>
                </a:solidFill>
                <a:latin typeface="Calibri"/>
                <a:ea typeface="Calibri"/>
                <a:cs typeface="Calibri"/>
                <a:sym typeface="Calibri"/>
              </a:rPr>
              <a:t>Maths</a:t>
            </a:r>
            <a:r>
              <a:rPr lang="en-US" sz="1000" b="0" i="0" u="none" strike="noStrike" cap="none" dirty="0">
                <a:solidFill>
                  <a:srgbClr val="000000"/>
                </a:solidFill>
                <a:latin typeface="Calibri"/>
                <a:ea typeface="Calibri"/>
                <a:cs typeface="Calibri"/>
                <a:sym typeface="Calibri"/>
              </a:rPr>
              <a:t> is NOT automatic, it needs to be chosen!):</a:t>
            </a:r>
            <a:endParaRPr dirty="0"/>
          </a:p>
          <a:p>
            <a:pPr marL="0" lvl="0" indent="0" algn="l" rtl="0">
              <a:lnSpc>
                <a:spcPct val="100000"/>
              </a:lnSpc>
              <a:spcBef>
                <a:spcPts val="0"/>
              </a:spcBef>
              <a:spcAft>
                <a:spcPts val="0"/>
              </a:spcAft>
              <a:buSzPts val="1400"/>
              <a:buNone/>
            </a:pPr>
            <a:endParaRPr dirty="0"/>
          </a:p>
        </p:txBody>
      </p:sp>
      <p:sp>
        <p:nvSpPr>
          <p:cNvPr id="1315" name="Google Shape;1315;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p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0" name="Google Shape;1330;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9" name="Google Shape;1339;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0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000" b="0" i="0" u="none" strike="noStrike" cap="none" dirty="0">
                <a:solidFill>
                  <a:srgbClr val="000000"/>
                </a:solidFill>
                <a:latin typeface="Calibri"/>
                <a:ea typeface="Calibri"/>
                <a:cs typeface="Calibri"/>
                <a:sym typeface="Calibri"/>
              </a:rPr>
              <a:t>Students confirm their preferences and sign (electronically) to acknowledge that they are correct.</a:t>
            </a:r>
            <a:endParaRPr dirty="0"/>
          </a:p>
          <a:p>
            <a:pPr marL="0" lvl="0" indent="0" algn="l" rtl="0">
              <a:lnSpc>
                <a:spcPct val="100000"/>
              </a:lnSpc>
              <a:spcBef>
                <a:spcPts val="0"/>
              </a:spcBef>
              <a:spcAft>
                <a:spcPts val="0"/>
              </a:spcAft>
              <a:buSzPts val="1400"/>
              <a:buNone/>
            </a:pPr>
            <a:endParaRPr dirty="0"/>
          </a:p>
        </p:txBody>
      </p:sp>
      <p:sp>
        <p:nvSpPr>
          <p:cNvPr id="1340" name="Google Shape;1340;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5" name="Google Shape;1355;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0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000" b="0" i="0" u="none" strike="noStrike" cap="none" dirty="0">
                <a:solidFill>
                  <a:srgbClr val="000000"/>
                </a:solidFill>
                <a:latin typeface="Calibri"/>
                <a:ea typeface="Calibri"/>
                <a:cs typeface="Calibri"/>
                <a:sym typeface="Calibri"/>
              </a:rPr>
              <a:t>Confirmation appears when the process is complete.</a:t>
            </a:r>
          </a:p>
          <a:p>
            <a:pPr marL="0" lvl="0" indent="0" algn="l" rtl="0">
              <a:lnSpc>
                <a:spcPct val="100000"/>
              </a:lnSpc>
              <a:spcBef>
                <a:spcPts val="0"/>
              </a:spcBef>
              <a:spcAft>
                <a:spcPts val="0"/>
              </a:spcAft>
              <a:buSzPts val="1400"/>
              <a:buNone/>
            </a:pPr>
            <a:endParaRPr lang="en-US" sz="1000" b="0" i="0" u="none" strike="noStrike" cap="none" dirty="0">
              <a:solidFill>
                <a:srgbClr val="000000"/>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0" i="0" u="none" strike="noStrike" cap="none" dirty="0">
                <a:solidFill>
                  <a:srgbClr val="000000"/>
                </a:solidFill>
                <a:latin typeface="Helvetica Neue"/>
                <a:ea typeface="Helvetica Neue"/>
                <a:cs typeface="Helvetica Neue"/>
                <a:sym typeface="Helvetica Neue"/>
              </a:rPr>
              <a:t>Students may repeat the entire process to change their preferences until the cut off date.</a:t>
            </a:r>
            <a:endParaRPr lang="en-US" sz="800" b="0" i="0" u="none" strike="noStrike" cap="none" dirty="0">
              <a:solidFill>
                <a:srgbClr val="000000"/>
              </a:solidFill>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000" dirty="0">
              <a:latin typeface="Calibri"/>
              <a:ea typeface="Calibri"/>
              <a:cs typeface="Calibri"/>
              <a:sym typeface="Calibri"/>
            </a:endParaRPr>
          </a:p>
        </p:txBody>
      </p:sp>
      <p:sp>
        <p:nvSpPr>
          <p:cNvPr id="1356" name="Google Shape;1356;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1" name="Google Shape;1371;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dirty="0"/>
              <a:t>In Summary</a:t>
            </a:r>
          </a:p>
          <a:p>
            <a:pPr marL="0" lvl="0" indent="0" algn="l" rtl="0">
              <a:lnSpc>
                <a:spcPct val="100000"/>
              </a:lnSpc>
              <a:spcBef>
                <a:spcPts val="0"/>
              </a:spcBef>
              <a:spcAft>
                <a:spcPts val="0"/>
              </a:spcAft>
              <a:buSzPts val="1400"/>
              <a:buNone/>
            </a:pPr>
            <a:endParaRPr lang="en-AU" dirty="0"/>
          </a:p>
          <a:p>
            <a:pPr marL="0" lvl="0" indent="0" algn="l" rtl="0">
              <a:lnSpc>
                <a:spcPct val="100000"/>
              </a:lnSpc>
              <a:spcBef>
                <a:spcPts val="0"/>
              </a:spcBef>
              <a:spcAft>
                <a:spcPts val="0"/>
              </a:spcAft>
              <a:buSzPts val="1400"/>
              <a:buNone/>
            </a:pPr>
            <a:r>
              <a:rPr lang="en-AU" dirty="0"/>
              <a:t>Pass this year! </a:t>
            </a:r>
            <a:endParaRPr dirty="0"/>
          </a:p>
        </p:txBody>
      </p:sp>
      <p:sp>
        <p:nvSpPr>
          <p:cNvPr id="1372" name="Google Shape;1372;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4" name="Google Shape;1394;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AU" dirty="0"/>
          </a:p>
          <a:p>
            <a:pPr marL="171450" lvl="0" indent="-171450" algn="l" rtl="0">
              <a:lnSpc>
                <a:spcPct val="100000"/>
              </a:lnSpc>
              <a:spcBef>
                <a:spcPts val="0"/>
              </a:spcBef>
              <a:spcAft>
                <a:spcPts val="0"/>
              </a:spcAft>
              <a:buSzPts val="1400"/>
              <a:buFont typeface="Arial" panose="020B0604020202020204" pitchFamily="34" charset="0"/>
              <a:buChar char="•"/>
            </a:pPr>
            <a:r>
              <a:rPr lang="en-AU" dirty="0"/>
              <a:t>Choose your English</a:t>
            </a:r>
          </a:p>
          <a:p>
            <a:pPr marL="0" lvl="0" indent="0" algn="l" rtl="0">
              <a:lnSpc>
                <a:spcPct val="100000"/>
              </a:lnSpc>
              <a:spcBef>
                <a:spcPts val="0"/>
              </a:spcBef>
              <a:spcAft>
                <a:spcPts val="0"/>
              </a:spcAft>
              <a:buSzPts val="1400"/>
              <a:buFont typeface="Arial" panose="020B0604020202020204" pitchFamily="34" charset="0"/>
              <a:buNone/>
            </a:pPr>
            <a:endParaRPr lang="en-AU" dirty="0"/>
          </a:p>
          <a:p>
            <a:pPr marL="171450" lvl="0" indent="-171450" algn="l" rtl="0">
              <a:lnSpc>
                <a:spcPct val="100000"/>
              </a:lnSpc>
              <a:spcBef>
                <a:spcPts val="0"/>
              </a:spcBef>
              <a:spcAft>
                <a:spcPts val="0"/>
              </a:spcAft>
              <a:buSzPts val="1400"/>
              <a:buFont typeface="Arial" panose="020B0604020202020204" pitchFamily="34" charset="0"/>
              <a:buChar char="•"/>
            </a:pPr>
            <a:r>
              <a:rPr lang="en-AU" dirty="0"/>
              <a:t>Choose your RE</a:t>
            </a:r>
          </a:p>
          <a:p>
            <a:pPr marL="0" lvl="0" indent="0" algn="l" rtl="0">
              <a:lnSpc>
                <a:spcPct val="100000"/>
              </a:lnSpc>
              <a:spcBef>
                <a:spcPts val="0"/>
              </a:spcBef>
              <a:spcAft>
                <a:spcPts val="0"/>
              </a:spcAft>
              <a:buSzPts val="1400"/>
              <a:buFont typeface="Arial" panose="020B0604020202020204" pitchFamily="34" charset="0"/>
              <a:buNone/>
            </a:pPr>
            <a:endParaRPr lang="en-AU" dirty="0"/>
          </a:p>
          <a:p>
            <a:pPr marL="171450" lvl="0" indent="-171450" algn="l" rtl="0">
              <a:lnSpc>
                <a:spcPct val="100000"/>
              </a:lnSpc>
              <a:spcBef>
                <a:spcPts val="0"/>
              </a:spcBef>
              <a:spcAft>
                <a:spcPts val="0"/>
              </a:spcAft>
              <a:buSzPts val="1400"/>
              <a:buFont typeface="Arial" panose="020B0604020202020204" pitchFamily="34" charset="0"/>
              <a:buChar char="•"/>
            </a:pPr>
            <a:r>
              <a:rPr lang="en-AU" dirty="0"/>
              <a:t>Choose your 5 preference subjects and</a:t>
            </a:r>
          </a:p>
          <a:p>
            <a:pPr marL="0" lvl="0" indent="0" algn="l" rtl="0">
              <a:lnSpc>
                <a:spcPct val="100000"/>
              </a:lnSpc>
              <a:spcBef>
                <a:spcPts val="0"/>
              </a:spcBef>
              <a:spcAft>
                <a:spcPts val="0"/>
              </a:spcAft>
              <a:buSzPts val="1400"/>
              <a:buFont typeface="Arial" panose="020B0604020202020204" pitchFamily="34" charset="0"/>
              <a:buNone/>
            </a:pPr>
            <a:endParaRPr lang="en-AU" dirty="0"/>
          </a:p>
          <a:p>
            <a:pPr marL="171450" lvl="0" indent="-171450" algn="l" rtl="0">
              <a:lnSpc>
                <a:spcPct val="100000"/>
              </a:lnSpc>
              <a:spcBef>
                <a:spcPts val="0"/>
              </a:spcBef>
              <a:spcAft>
                <a:spcPts val="0"/>
              </a:spcAft>
              <a:buSzPts val="1400"/>
              <a:buFont typeface="Arial" panose="020B0604020202020204" pitchFamily="34" charset="0"/>
              <a:buChar char="•"/>
            </a:pPr>
            <a:r>
              <a:rPr lang="en-AU" dirty="0"/>
              <a:t>Choose 3 Reserves – these are important</a:t>
            </a:r>
          </a:p>
          <a:p>
            <a:pPr marL="171450" lvl="0" indent="-171450" algn="l" rtl="0">
              <a:lnSpc>
                <a:spcPct val="100000"/>
              </a:lnSpc>
              <a:spcBef>
                <a:spcPts val="0"/>
              </a:spcBef>
              <a:spcAft>
                <a:spcPts val="0"/>
              </a:spcAft>
              <a:buSzPts val="1400"/>
              <a:buFont typeface="Arial" panose="020B0604020202020204" pitchFamily="34" charset="0"/>
              <a:buChar char="•"/>
            </a:pPr>
            <a:endParaRPr lang="en-AU" dirty="0"/>
          </a:p>
          <a:p>
            <a:pPr marL="171450" lvl="0" indent="-171450" algn="l" rtl="0">
              <a:lnSpc>
                <a:spcPct val="100000"/>
              </a:lnSpc>
              <a:spcBef>
                <a:spcPts val="0"/>
              </a:spcBef>
              <a:spcAft>
                <a:spcPts val="0"/>
              </a:spcAft>
              <a:buSzPts val="1400"/>
              <a:buFont typeface="Arial" panose="020B0604020202020204" pitchFamily="34" charset="0"/>
              <a:buChar char="•"/>
            </a:pPr>
            <a:r>
              <a:rPr lang="en-AU" dirty="0"/>
              <a:t>By July 24</a:t>
            </a:r>
            <a:endParaRPr dirty="0"/>
          </a:p>
        </p:txBody>
      </p:sp>
      <p:sp>
        <p:nvSpPr>
          <p:cNvPr id="1395" name="Google Shape;1395;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dirty="0"/>
              <a:t>Complete Google Forms for: </a:t>
            </a:r>
          </a:p>
          <a:p>
            <a:pPr marL="0" lvl="0" indent="0" algn="l" rtl="0">
              <a:lnSpc>
                <a:spcPct val="100000"/>
              </a:lnSpc>
              <a:spcBef>
                <a:spcPts val="0"/>
              </a:spcBef>
              <a:spcAft>
                <a:spcPts val="0"/>
              </a:spcAft>
              <a:buSzPts val="1400"/>
              <a:buNone/>
            </a:pPr>
            <a:endParaRPr lang="en-AU" dirty="0"/>
          </a:p>
          <a:p>
            <a:pPr marL="171450" lvl="0" indent="-171450" algn="l" rtl="0">
              <a:lnSpc>
                <a:spcPct val="100000"/>
              </a:lnSpc>
              <a:spcBef>
                <a:spcPts val="0"/>
              </a:spcBef>
              <a:spcAft>
                <a:spcPts val="0"/>
              </a:spcAft>
              <a:buSzPts val="1400"/>
              <a:buFont typeface="Arial" panose="020B0604020202020204" pitchFamily="34" charset="0"/>
              <a:buChar char="•"/>
            </a:pPr>
            <a:r>
              <a:rPr lang="en-AU" dirty="0"/>
              <a:t>Continuing Acceleration, July 24</a:t>
            </a:r>
          </a:p>
          <a:p>
            <a:pPr marL="0" lvl="0" indent="0" algn="l" rtl="0">
              <a:lnSpc>
                <a:spcPct val="100000"/>
              </a:lnSpc>
              <a:spcBef>
                <a:spcPts val="0"/>
              </a:spcBef>
              <a:spcAft>
                <a:spcPts val="0"/>
              </a:spcAft>
              <a:buSzPts val="1400"/>
              <a:buFont typeface="Arial" panose="020B0604020202020204" pitchFamily="34" charset="0"/>
              <a:buNone/>
            </a:pPr>
            <a:endParaRPr lang="en-AU" dirty="0"/>
          </a:p>
          <a:p>
            <a:pPr marL="171450" lvl="0" indent="-171450" algn="l" rtl="0">
              <a:lnSpc>
                <a:spcPct val="100000"/>
              </a:lnSpc>
              <a:spcBef>
                <a:spcPts val="0"/>
              </a:spcBef>
              <a:spcAft>
                <a:spcPts val="0"/>
              </a:spcAft>
              <a:buSzPts val="1400"/>
              <a:buFont typeface="Arial" panose="020B0604020202020204" pitchFamily="34" charset="0"/>
              <a:buChar char="•"/>
            </a:pPr>
            <a:r>
              <a:rPr lang="en-AU" dirty="0"/>
              <a:t>VCE VM application, July 17</a:t>
            </a:r>
          </a:p>
          <a:p>
            <a:pPr marL="0" lvl="0" indent="0" algn="l" rtl="0">
              <a:lnSpc>
                <a:spcPct val="100000"/>
              </a:lnSpc>
              <a:spcBef>
                <a:spcPts val="0"/>
              </a:spcBef>
              <a:spcAft>
                <a:spcPts val="0"/>
              </a:spcAft>
              <a:buSzPts val="1400"/>
              <a:buFont typeface="Arial" panose="020B0604020202020204" pitchFamily="34" charset="0"/>
              <a:buNone/>
            </a:pPr>
            <a:endParaRPr lang="en-AU" dirty="0"/>
          </a:p>
          <a:p>
            <a:pPr marL="171450" lvl="0" indent="-171450" algn="l" rtl="0">
              <a:lnSpc>
                <a:spcPct val="100000"/>
              </a:lnSpc>
              <a:spcBef>
                <a:spcPts val="0"/>
              </a:spcBef>
              <a:spcAft>
                <a:spcPts val="0"/>
              </a:spcAft>
              <a:buSzPts val="1400"/>
              <a:buFont typeface="Arial" panose="020B0604020202020204" pitchFamily="34" charset="0"/>
              <a:buChar char="•"/>
            </a:pPr>
            <a:r>
              <a:rPr lang="en-AU" dirty="0"/>
              <a:t>VET Application July 24</a:t>
            </a:r>
            <a:endParaRPr dirty="0"/>
          </a:p>
        </p:txBody>
      </p:sp>
      <p:sp>
        <p:nvSpPr>
          <p:cNvPr id="1418" name="Google Shape;1418;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AU"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Year 11 is a critical period of transition for our boys as they move into the VCE.</a:t>
            </a:r>
            <a:endParaRPr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For some, their Pathways will lead them to Tertiary studies. For others, their pathway will be more immediately Vocational, leading these students towards Apprenticeships and/or TAFE or employment.</a:t>
            </a:r>
            <a:endParaRPr sz="1000" dirty="0"/>
          </a:p>
          <a:p>
            <a:pPr marL="0" lvl="0" indent="0" algn="l" rtl="0">
              <a:lnSpc>
                <a:spcPct val="100000"/>
              </a:lnSpc>
              <a:spcBef>
                <a:spcPts val="0"/>
              </a:spcBef>
              <a:spcAft>
                <a:spcPts val="0"/>
              </a:spcAft>
              <a:buSzPts val="1400"/>
              <a:buNone/>
            </a:pPr>
            <a:endParaRPr sz="1200" dirty="0"/>
          </a:p>
        </p:txBody>
      </p:sp>
      <p:sp>
        <p:nvSpPr>
          <p:cNvPr id="227" name="Google Shape;22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6" name="Google Shape;1436;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AU" dirty="0"/>
          </a:p>
          <a:p>
            <a:pPr marL="0" lvl="0" indent="0" algn="l" rtl="0">
              <a:lnSpc>
                <a:spcPct val="100000"/>
              </a:lnSpc>
              <a:spcBef>
                <a:spcPts val="0"/>
              </a:spcBef>
              <a:spcAft>
                <a:spcPts val="0"/>
              </a:spcAft>
              <a:buSzPts val="1400"/>
              <a:buNone/>
            </a:pPr>
            <a:r>
              <a:rPr lang="en-AU" dirty="0"/>
              <a:t>Book an interview on SIMON (like any other PTSC) for July 15 (bookings are now open I believe)</a:t>
            </a:r>
            <a:endParaRPr dirty="0"/>
          </a:p>
        </p:txBody>
      </p:sp>
      <p:sp>
        <p:nvSpPr>
          <p:cNvPr id="1437" name="Google Shape;1437;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9" name="Google Shape;1479;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dirty="0"/>
              <a:t>Thank you ..</a:t>
            </a:r>
          </a:p>
          <a:p>
            <a:pPr marL="0" lvl="0" indent="0" algn="l" rtl="0">
              <a:lnSpc>
                <a:spcPct val="100000"/>
              </a:lnSpc>
              <a:spcBef>
                <a:spcPts val="0"/>
              </a:spcBef>
              <a:spcAft>
                <a:spcPts val="0"/>
              </a:spcAft>
              <a:buSzPts val="1400"/>
              <a:buNone/>
            </a:pPr>
            <a:endParaRPr lang="en-AU" dirty="0"/>
          </a:p>
          <a:p>
            <a:pPr marL="171450" lvl="0" indent="-171450" algn="l" rtl="0">
              <a:lnSpc>
                <a:spcPct val="100000"/>
              </a:lnSpc>
              <a:spcBef>
                <a:spcPts val="0"/>
              </a:spcBef>
              <a:spcAft>
                <a:spcPts val="0"/>
              </a:spcAft>
              <a:buSzPts val="1400"/>
              <a:buFont typeface="Arial" panose="020B0604020202020204" pitchFamily="34" charset="0"/>
              <a:buChar char="•"/>
            </a:pPr>
            <a:r>
              <a:rPr lang="en-US" dirty="0"/>
              <a:t>Cathy and Viv</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Emily</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to parents and students.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All the best ... </a:t>
            </a:r>
            <a:endParaRPr dirty="0"/>
          </a:p>
        </p:txBody>
      </p:sp>
      <p:sp>
        <p:nvSpPr>
          <p:cNvPr id="1480" name="Google Shape;1480;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Google Shape;1487;g2ec73aa9272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8" name="Google Shape;1488;g2ec73aa9272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489" name="Google Shape;1489;g2ec73aa9272_0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000" dirty="0"/>
          </a:p>
          <a:p>
            <a:pPr marL="0" lvl="0" indent="0" algn="l" rtl="0">
              <a:lnSpc>
                <a:spcPct val="100000"/>
              </a:lnSpc>
              <a:spcBef>
                <a:spcPts val="0"/>
              </a:spcBef>
              <a:spcAft>
                <a:spcPts val="0"/>
              </a:spcAft>
              <a:buSzPts val="1400"/>
              <a:buNone/>
            </a:pPr>
            <a:r>
              <a:rPr lang="en-US" sz="1000" dirty="0"/>
              <a:t>As mentioned previously, we will outline the details of both the VCE and VCE Vocational Major pathways tonight.</a:t>
            </a:r>
          </a:p>
          <a:p>
            <a:pPr marL="0" lvl="0" indent="0" algn="l" rtl="0">
              <a:lnSpc>
                <a:spcPct val="100000"/>
              </a:lnSpc>
              <a:spcBef>
                <a:spcPts val="0"/>
              </a:spcBef>
              <a:spcAft>
                <a:spcPts val="0"/>
              </a:spcAft>
              <a:buSzPts val="1400"/>
              <a:buNone/>
            </a:pPr>
            <a:endParaRPr sz="1000" dirty="0"/>
          </a:p>
        </p:txBody>
      </p:sp>
      <p:sp>
        <p:nvSpPr>
          <p:cNvPr id="302" name="Google Shape;302;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7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7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8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0"/>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8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8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8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81"/>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81"/>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8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8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8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7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7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3" name="Google Shape;93;p7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7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7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
        <p:cNvGrpSpPr/>
        <p:nvPr/>
      </p:nvGrpSpPr>
      <p:grpSpPr>
        <a:xfrm>
          <a:off x="0" y="0"/>
          <a:ext cx="0" cy="0"/>
          <a:chOff x="0" y="0"/>
          <a:chExt cx="0" cy="0"/>
        </a:xfrm>
      </p:grpSpPr>
      <p:sp>
        <p:nvSpPr>
          <p:cNvPr id="97" name="Google Shape;97;p8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8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9" name="Google Shape;99;p8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8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8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83"/>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83"/>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5" name="Google Shape;105;p8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8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8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8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84"/>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1" name="Google Shape;111;p84"/>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2" name="Google Shape;112;p8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8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8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8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85"/>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18" name="Google Shape;118;p85"/>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19" name="Google Shape;119;p85"/>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0" name="Google Shape;120;p85"/>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1" name="Google Shape;121;p8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8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8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8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8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8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8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8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8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8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88"/>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88"/>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36" name="Google Shape;136;p88"/>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37" name="Google Shape;137;p8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8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8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6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89"/>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89"/>
          <p:cNvSpPr>
            <a:spLocks noGrp="1"/>
          </p:cNvSpPr>
          <p:nvPr>
            <p:ph type="pic" idx="2"/>
          </p:nvPr>
        </p:nvSpPr>
        <p:spPr>
          <a:xfrm>
            <a:off x="2389717" y="612775"/>
            <a:ext cx="7315200" cy="4114800"/>
          </a:xfrm>
          <a:prstGeom prst="rect">
            <a:avLst/>
          </a:prstGeom>
          <a:noFill/>
          <a:ln>
            <a:noFill/>
          </a:ln>
        </p:spPr>
      </p:sp>
      <p:sp>
        <p:nvSpPr>
          <p:cNvPr id="143" name="Google Shape;143;p89"/>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44" name="Google Shape;144;p8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8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8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9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90"/>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0" name="Google Shape;150;p9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9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9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91"/>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91"/>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6" name="Google Shape;156;p9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9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9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73"/>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73"/>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7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7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7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4"/>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74"/>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7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7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7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5"/>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75"/>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75"/>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75"/>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7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7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8"/>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8"/>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8"/>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9"/>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9"/>
          <p:cNvSpPr>
            <a:spLocks noGrp="1"/>
          </p:cNvSpPr>
          <p:nvPr>
            <p:ph type="pic" idx="2"/>
          </p:nvPr>
        </p:nvSpPr>
        <p:spPr>
          <a:xfrm>
            <a:off x="2389717" y="612775"/>
            <a:ext cx="7315200" cy="4114800"/>
          </a:xfrm>
          <a:prstGeom prst="rect">
            <a:avLst/>
          </a:prstGeom>
          <a:noFill/>
          <a:ln>
            <a:noFill/>
          </a:ln>
        </p:spPr>
      </p:sp>
      <p:sp>
        <p:nvSpPr>
          <p:cNvPr id="68" name="Google Shape;68;p79"/>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CB3E3"/>
        </a:solidFill>
        <a:effectLst/>
      </p:bgPr>
    </p:bg>
    <p:spTree>
      <p:nvGrpSpPr>
        <p:cNvPr id="1" name="Shape 9"/>
        <p:cNvGrpSpPr/>
        <p:nvPr/>
      </p:nvGrpSpPr>
      <p:grpSpPr>
        <a:xfrm>
          <a:off x="0" y="0"/>
          <a:ext cx="0" cy="0"/>
          <a:chOff x="0" y="0"/>
          <a:chExt cx="0" cy="0"/>
        </a:xfrm>
      </p:grpSpPr>
      <p:sp>
        <p:nvSpPr>
          <p:cNvPr id="10" name="Google Shape;10;p6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CB3E3"/>
        </a:solidFill>
        <a:effectLst/>
      </p:bgPr>
    </p:bg>
    <p:spTree>
      <p:nvGrpSpPr>
        <p:cNvPr id="1" name="Shape 84"/>
        <p:cNvGrpSpPr/>
        <p:nvPr/>
      </p:nvGrpSpPr>
      <p:grpSpPr>
        <a:xfrm>
          <a:off x="0" y="0"/>
          <a:ext cx="0" cy="0"/>
          <a:chOff x="0" y="0"/>
          <a:chExt cx="0" cy="0"/>
        </a:xfrm>
      </p:grpSpPr>
      <p:sp>
        <p:nvSpPr>
          <p:cNvPr id="85" name="Google Shape;85;p7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7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7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7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7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12.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sjccareers.info/"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9.jp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6.jpg"/><Relationship Id="rId5" Type="http://schemas.openxmlformats.org/officeDocument/2006/relationships/image" Target="../media/image88.png"/><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89.jp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86.jpg"/><Relationship Id="rId5" Type="http://schemas.openxmlformats.org/officeDocument/2006/relationships/image" Target="../media/image92.png"/><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6.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95.png"/><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96.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12.png"/><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9.png"/><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9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00.jpg"/><Relationship Id="rId5" Type="http://schemas.openxmlformats.org/officeDocument/2006/relationships/image" Target="../media/image22.png"/><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96.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24.png"/><Relationship Id="rId4" Type="http://schemas.openxmlformats.org/officeDocument/2006/relationships/image" Target="../media/image101.png"/></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102.png"/></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105.png"/><Relationship Id="rId4" Type="http://schemas.openxmlformats.org/officeDocument/2006/relationships/image" Target="../media/image22.png"/></Relationships>
</file>

<file path=ppt/slides/_rels/slide6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3.png"/><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6.jpg"/><Relationship Id="rId7" Type="http://schemas.openxmlformats.org/officeDocument/2006/relationships/image" Target="../media/image96.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93.png"/><Relationship Id="rId4" Type="http://schemas.openxmlformats.org/officeDocument/2006/relationships/image" Target="../media/image92.png"/></Relationships>
</file>

<file path=ppt/slides/_rels/slide6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112.png"/><Relationship Id="rId4" Type="http://schemas.openxmlformats.org/officeDocument/2006/relationships/image" Target="../media/image111.png"/></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comments" Target="../comments/comment2.xm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53.png"/><Relationship Id="rId4" Type="http://schemas.openxmlformats.org/officeDocument/2006/relationships/image" Target="../media/image111.png"/></Relationships>
</file>

<file path=ppt/slides/_rels/slide69.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comments" Target="../comments/comment3.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98.png"/><Relationship Id="rId4" Type="http://schemas.openxmlformats.org/officeDocument/2006/relationships/image" Target="../media/image11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7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7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12.png"/><Relationship Id="rId4" Type="http://schemas.openxmlformats.org/officeDocument/2006/relationships/image" Target="../media/image11.png"/></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35.png"/><Relationship Id="rId4" Type="http://schemas.openxmlformats.org/officeDocument/2006/relationships/image" Target="../media/image44.png"/></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comments" Target="../comments/comment4.xml"/><Relationship Id="rId5" Type="http://schemas.openxmlformats.org/officeDocument/2006/relationships/image" Target="../media/image93.png"/><Relationship Id="rId4" Type="http://schemas.openxmlformats.org/officeDocument/2006/relationships/image" Target="../media/image12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comments" Target="../comments/comment5.xm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98.png"/><Relationship Id="rId4" Type="http://schemas.openxmlformats.org/officeDocument/2006/relationships/image" Target="../media/image27.png"/></Relationships>
</file>

<file path=ppt/slides/_rels/slide81.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8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sp>
        <p:nvSpPr>
          <p:cNvPr id="164" name="Google Shape;164;p4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5" name="Google Shape;165;p40"/>
          <p:cNvSpPr/>
          <p:nvPr/>
        </p:nvSpPr>
        <p:spPr>
          <a:xfrm rot="10800000" flipH="1">
            <a:off x="0" y="4022100"/>
            <a:ext cx="12192000" cy="2835900"/>
          </a:xfrm>
          <a:prstGeom prst="rect">
            <a:avLst/>
          </a:prstGeom>
          <a:solidFill>
            <a:srgbClr val="0F49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highlight>
                <a:srgbClr val="0F499D"/>
              </a:highlight>
              <a:latin typeface="Arial"/>
              <a:ea typeface="Arial"/>
              <a:cs typeface="Arial"/>
              <a:sym typeface="Arial"/>
            </a:endParaRPr>
          </a:p>
        </p:txBody>
      </p:sp>
      <p:sp>
        <p:nvSpPr>
          <p:cNvPr id="167" name="Google Shape;167;p40"/>
          <p:cNvSpPr/>
          <p:nvPr/>
        </p:nvSpPr>
        <p:spPr>
          <a:xfrm flipH="1">
            <a:off x="-2" y="6319197"/>
            <a:ext cx="12192000" cy="457200"/>
          </a:xfrm>
          <a:prstGeom prst="rect">
            <a:avLst/>
          </a:prstGeom>
          <a:gradFill>
            <a:gsLst>
              <a:gs pos="0">
                <a:srgbClr val="000000">
                  <a:alpha val="42352"/>
                </a:srgbClr>
              </a:gs>
              <a:gs pos="79000">
                <a:srgbClr val="366092">
                  <a:alpha val="21568"/>
                </a:srgbClr>
              </a:gs>
              <a:gs pos="100000">
                <a:srgbClr val="366092">
                  <a:alpha val="21568"/>
                </a:srgbClr>
              </a:gs>
            </a:gsLst>
            <a:lin ang="21593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8" name="Google Shape;168;p40"/>
          <p:cNvSpPr txBox="1">
            <a:spLocks noGrp="1"/>
          </p:cNvSpPr>
          <p:nvPr>
            <p:ph type="ctrTitle"/>
          </p:nvPr>
        </p:nvSpPr>
        <p:spPr>
          <a:xfrm>
            <a:off x="195943" y="4222007"/>
            <a:ext cx="6377964" cy="1905369"/>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chemeClr val="dk1"/>
              </a:buClr>
              <a:buSzPct val="62500"/>
              <a:buNone/>
            </a:pPr>
            <a:r>
              <a:rPr lang="en-US" sz="3200" dirty="0">
                <a:solidFill>
                  <a:srgbClr val="FFFF00"/>
                </a:solidFill>
              </a:rPr>
              <a:t>Parents and Guardians: </a:t>
            </a:r>
            <a:br>
              <a:rPr lang="en-US" sz="3200" dirty="0">
                <a:solidFill>
                  <a:srgbClr val="FFFF00"/>
                </a:solidFill>
              </a:rPr>
            </a:br>
            <a:br>
              <a:rPr lang="en-US" sz="3200" dirty="0">
                <a:solidFill>
                  <a:schemeClr val="lt1"/>
                </a:solidFill>
              </a:rPr>
            </a:br>
            <a:r>
              <a:rPr lang="en-US" sz="2000" b="1" dirty="0">
                <a:solidFill>
                  <a:schemeClr val="lt1"/>
                </a:solidFill>
              </a:rPr>
              <a:t>Please ensure you have completed registration </a:t>
            </a:r>
            <a:endParaRPr sz="2000" b="1" dirty="0"/>
          </a:p>
        </p:txBody>
      </p:sp>
      <p:pic>
        <p:nvPicPr>
          <p:cNvPr id="169" name="Google Shape;169;p40" descr="A logo with a star in the middle&#10;&#10;Description automatically generated"/>
          <p:cNvPicPr preferRelativeResize="0"/>
          <p:nvPr/>
        </p:nvPicPr>
        <p:blipFill rotWithShape="1">
          <a:blip r:embed="rId3">
            <a:alphaModFix/>
          </a:blip>
          <a:srcRect/>
          <a:stretch/>
        </p:blipFill>
        <p:spPr>
          <a:xfrm>
            <a:off x="1791939" y="793007"/>
            <a:ext cx="2990030" cy="2635993"/>
          </a:xfrm>
          <a:prstGeom prst="rect">
            <a:avLst/>
          </a:prstGeom>
          <a:noFill/>
          <a:ln>
            <a:noFill/>
          </a:ln>
        </p:spPr>
      </p:pic>
      <p:pic>
        <p:nvPicPr>
          <p:cNvPr id="4" name="Picture 3">
            <a:extLst>
              <a:ext uri="{FF2B5EF4-FFF2-40B4-BE49-F238E27FC236}">
                <a16:creationId xmlns:a16="http://schemas.microsoft.com/office/drawing/2014/main" id="{0C9744F4-964D-007E-B5F7-7CC5EC6549CC}"/>
              </a:ext>
            </a:extLst>
          </p:cNvPr>
          <p:cNvPicPr>
            <a:picLocks noChangeAspect="1"/>
          </p:cNvPicPr>
          <p:nvPr/>
        </p:nvPicPr>
        <p:blipFill>
          <a:blip r:embed="rId4"/>
          <a:stretch>
            <a:fillRect/>
          </a:stretch>
        </p:blipFill>
        <p:spPr>
          <a:xfrm>
            <a:off x="7594600" y="576824"/>
            <a:ext cx="3384393" cy="33636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5"/>
        <p:cNvGrpSpPr/>
        <p:nvPr/>
      </p:nvGrpSpPr>
      <p:grpSpPr>
        <a:xfrm>
          <a:off x="0" y="0"/>
          <a:ext cx="0" cy="0"/>
          <a:chOff x="0" y="0"/>
          <a:chExt cx="0" cy="0"/>
        </a:xfrm>
      </p:grpSpPr>
      <p:sp>
        <p:nvSpPr>
          <p:cNvPr id="326" name="Google Shape;326;p8"/>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7" name="Google Shape;327;p8"/>
          <p:cNvSpPr txBox="1"/>
          <p:nvPr/>
        </p:nvSpPr>
        <p:spPr>
          <a:xfrm>
            <a:off x="164306" y="1968267"/>
            <a:ext cx="5986462" cy="24929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The</a:t>
            </a:r>
            <a:r>
              <a:rPr lang="en-US" sz="3600" b="1" i="0" u="none" strike="noStrike" cap="none">
                <a:solidFill>
                  <a:schemeClr val="lt1"/>
                </a:solidFill>
                <a:latin typeface="Helvetica Neue"/>
                <a:ea typeface="Helvetica Neue"/>
                <a:cs typeface="Helvetica Neue"/>
                <a:sym typeface="Helvetica Neue"/>
              </a:rPr>
              <a:t> Victorian Certificate </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of</a:t>
            </a:r>
            <a:r>
              <a:rPr lang="en-US" sz="3600" b="1" i="0" u="none" strike="noStrike" cap="none">
                <a:solidFill>
                  <a:schemeClr val="lt1"/>
                </a:solidFill>
                <a:latin typeface="Helvetica Neue"/>
                <a:ea typeface="Helvetica Neue"/>
                <a:cs typeface="Helvetica Neue"/>
                <a:sym typeface="Helvetica Neue"/>
              </a:rPr>
              <a:t> Education</a:t>
            </a:r>
            <a:endParaRPr sz="4800" b="1" i="0" u="none" strike="noStrike" cap="none">
              <a:solidFill>
                <a:schemeClr val="lt1"/>
              </a:solidFill>
              <a:latin typeface="Helvetica Neue"/>
              <a:ea typeface="Helvetica Neue"/>
              <a:cs typeface="Helvetica Neue"/>
              <a:sym typeface="Helvetica Neue"/>
            </a:endParaRPr>
          </a:p>
        </p:txBody>
      </p:sp>
      <p:pic>
        <p:nvPicPr>
          <p:cNvPr id="1026" name="Picture 2" descr="Victorian Curriculum and Assessment ...">
            <a:extLst>
              <a:ext uri="{FF2B5EF4-FFF2-40B4-BE49-F238E27FC236}">
                <a16:creationId xmlns:a16="http://schemas.microsoft.com/office/drawing/2014/main" id="{2A551612-7CC2-F2F4-7B3C-FBDB0032E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2281312"/>
            <a:ext cx="4343400" cy="1866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3"/>
        <p:cNvGrpSpPr/>
        <p:nvPr/>
      </p:nvGrpSpPr>
      <p:grpSpPr>
        <a:xfrm>
          <a:off x="0" y="0"/>
          <a:ext cx="0" cy="0"/>
          <a:chOff x="0" y="0"/>
          <a:chExt cx="0" cy="0"/>
        </a:xfrm>
      </p:grpSpPr>
      <p:sp>
        <p:nvSpPr>
          <p:cNvPr id="334" name="Google Shape;334;p9"/>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5" name="Google Shape;335;p9"/>
          <p:cNvSpPr txBox="1"/>
          <p:nvPr/>
        </p:nvSpPr>
        <p:spPr>
          <a:xfrm>
            <a:off x="147471" y="2428726"/>
            <a:ext cx="5986462" cy="20005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What is it?</a:t>
            </a:r>
            <a:endParaRPr sz="2800" b="0" i="0" u="none" strike="noStrike" cap="none">
              <a:solidFill>
                <a:schemeClr val="lt1"/>
              </a:solidFill>
              <a:latin typeface="Helvetica Neue"/>
              <a:ea typeface="Helvetica Neue"/>
              <a:cs typeface="Helvetica Neue"/>
              <a:sym typeface="Helvetica Neue"/>
            </a:endParaRPr>
          </a:p>
        </p:txBody>
      </p:sp>
      <p:sp>
        <p:nvSpPr>
          <p:cNvPr id="336" name="Google Shape;336;p9"/>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37" name="Google Shape;337;p9"/>
          <p:cNvGrpSpPr/>
          <p:nvPr/>
        </p:nvGrpSpPr>
        <p:grpSpPr>
          <a:xfrm>
            <a:off x="6890511" y="339074"/>
            <a:ext cx="1056410" cy="1056410"/>
            <a:chOff x="6849372" y="457198"/>
            <a:chExt cx="1466491" cy="1466491"/>
          </a:xfrm>
        </p:grpSpPr>
        <p:sp>
          <p:nvSpPr>
            <p:cNvPr id="338" name="Google Shape;338;p9"/>
            <p:cNvSpPr/>
            <p:nvPr/>
          </p:nvSpPr>
          <p:spPr>
            <a:xfrm>
              <a:off x="6849372" y="457198"/>
              <a:ext cx="1466491" cy="1466491"/>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9" name="Google Shape;339;p9"/>
            <p:cNvPicPr preferRelativeResize="0"/>
            <p:nvPr/>
          </p:nvPicPr>
          <p:blipFill rotWithShape="1">
            <a:blip r:embed="rId3">
              <a:alphaModFix/>
            </a:blip>
            <a:srcRect/>
            <a:stretch/>
          </p:blipFill>
          <p:spPr>
            <a:xfrm>
              <a:off x="7031502" y="810881"/>
              <a:ext cx="1102230" cy="759123"/>
            </a:xfrm>
            <a:prstGeom prst="rect">
              <a:avLst/>
            </a:prstGeom>
            <a:noFill/>
            <a:ln>
              <a:noFill/>
            </a:ln>
          </p:spPr>
        </p:pic>
      </p:grpSp>
      <p:sp>
        <p:nvSpPr>
          <p:cNvPr id="340" name="Google Shape;340;p9"/>
          <p:cNvSpPr txBox="1"/>
          <p:nvPr/>
        </p:nvSpPr>
        <p:spPr>
          <a:xfrm>
            <a:off x="8179391" y="467168"/>
            <a:ext cx="363266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Senior secondary qualification</a:t>
            </a:r>
            <a:endParaRPr sz="1400" b="0" i="0" u="none" strike="noStrike" cap="none">
              <a:solidFill>
                <a:srgbClr val="000000"/>
              </a:solidFill>
              <a:latin typeface="Helvetica Neue"/>
              <a:ea typeface="Helvetica Neue"/>
              <a:cs typeface="Helvetica Neue"/>
              <a:sym typeface="Helvetica Neue"/>
            </a:endParaRPr>
          </a:p>
        </p:txBody>
      </p:sp>
      <p:sp>
        <p:nvSpPr>
          <p:cNvPr id="341" name="Google Shape;341;p9"/>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2" name="Google Shape;342;p9"/>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 name="Google Shape;343;p9"/>
          <p:cNvSpPr txBox="1"/>
          <p:nvPr/>
        </p:nvSpPr>
        <p:spPr>
          <a:xfrm>
            <a:off x="7946920" y="2001182"/>
            <a:ext cx="4097609"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Administered by the VCAA (Victorian Curriculum Assessment Authority)</a:t>
            </a:r>
            <a:endParaRPr sz="1400" b="0" i="0" u="none" strike="noStrike" cap="none">
              <a:solidFill>
                <a:srgbClr val="000000"/>
              </a:solidFill>
              <a:latin typeface="Helvetica Neue"/>
              <a:ea typeface="Helvetica Neue"/>
              <a:cs typeface="Helvetica Neue"/>
              <a:sym typeface="Helvetica Neue"/>
            </a:endParaRPr>
          </a:p>
        </p:txBody>
      </p:sp>
      <p:sp>
        <p:nvSpPr>
          <p:cNvPr id="344" name="Google Shape;344;p9"/>
          <p:cNvSpPr/>
          <p:nvPr/>
        </p:nvSpPr>
        <p:spPr>
          <a:xfrm>
            <a:off x="6521570" y="364484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5" name="Google Shape;345;p9"/>
          <p:cNvSpPr/>
          <p:nvPr/>
        </p:nvSpPr>
        <p:spPr>
          <a:xfrm>
            <a:off x="6890512" y="377688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6" name="Google Shape;346;p9"/>
          <p:cNvSpPr txBox="1"/>
          <p:nvPr/>
        </p:nvSpPr>
        <p:spPr>
          <a:xfrm>
            <a:off x="7920015" y="4065920"/>
            <a:ext cx="409760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Two-year certificate</a:t>
            </a:r>
            <a:endParaRPr sz="1400" b="0" i="0" u="none" strike="noStrike" cap="none">
              <a:solidFill>
                <a:srgbClr val="000000"/>
              </a:solidFill>
              <a:latin typeface="Helvetica Neue"/>
              <a:ea typeface="Helvetica Neue"/>
              <a:cs typeface="Helvetica Neue"/>
              <a:sym typeface="Helvetica Neue"/>
            </a:endParaRPr>
          </a:p>
        </p:txBody>
      </p:sp>
      <p:sp>
        <p:nvSpPr>
          <p:cNvPr id="347" name="Google Shape;347;p9"/>
          <p:cNvSpPr/>
          <p:nvPr/>
        </p:nvSpPr>
        <p:spPr>
          <a:xfrm>
            <a:off x="6479378" y="5367762"/>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8" name="Google Shape;348;p9"/>
          <p:cNvSpPr/>
          <p:nvPr/>
        </p:nvSpPr>
        <p:spPr>
          <a:xfrm>
            <a:off x="6890511" y="5434653"/>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9" name="Google Shape;349;p9"/>
          <p:cNvSpPr txBox="1"/>
          <p:nvPr/>
        </p:nvSpPr>
        <p:spPr>
          <a:xfrm>
            <a:off x="7946920" y="5607934"/>
            <a:ext cx="382497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Preparation for tertiary study</a:t>
            </a:r>
            <a:endParaRPr sz="1400" b="0" i="0" u="none" strike="noStrike" cap="none">
              <a:solidFill>
                <a:srgbClr val="000000"/>
              </a:solidFill>
              <a:latin typeface="Helvetica Neue"/>
              <a:ea typeface="Helvetica Neue"/>
              <a:cs typeface="Helvetica Neue"/>
              <a:sym typeface="Helvetica Neue"/>
            </a:endParaRPr>
          </a:p>
        </p:txBody>
      </p:sp>
      <p:pic>
        <p:nvPicPr>
          <p:cNvPr id="350" name="Google Shape;350;p9"/>
          <p:cNvPicPr preferRelativeResize="0"/>
          <p:nvPr/>
        </p:nvPicPr>
        <p:blipFill rotWithShape="1">
          <a:blip r:embed="rId4">
            <a:alphaModFix/>
          </a:blip>
          <a:srcRect/>
          <a:stretch/>
        </p:blipFill>
        <p:spPr>
          <a:xfrm>
            <a:off x="6991252" y="2268494"/>
            <a:ext cx="824468" cy="576507"/>
          </a:xfrm>
          <a:prstGeom prst="rect">
            <a:avLst/>
          </a:prstGeom>
          <a:noFill/>
          <a:ln>
            <a:noFill/>
          </a:ln>
        </p:spPr>
      </p:pic>
      <p:pic>
        <p:nvPicPr>
          <p:cNvPr id="351" name="Google Shape;351;p9"/>
          <p:cNvPicPr preferRelativeResize="0"/>
          <p:nvPr/>
        </p:nvPicPr>
        <p:blipFill rotWithShape="1">
          <a:blip r:embed="rId5">
            <a:alphaModFix/>
          </a:blip>
          <a:srcRect/>
          <a:stretch/>
        </p:blipFill>
        <p:spPr>
          <a:xfrm>
            <a:off x="7062745" y="5607934"/>
            <a:ext cx="731411" cy="731411"/>
          </a:xfrm>
          <a:prstGeom prst="rect">
            <a:avLst/>
          </a:prstGeom>
          <a:noFill/>
          <a:ln>
            <a:noFill/>
          </a:ln>
        </p:spPr>
      </p:pic>
      <p:pic>
        <p:nvPicPr>
          <p:cNvPr id="352" name="Google Shape;352;p9"/>
          <p:cNvPicPr preferRelativeResize="0"/>
          <p:nvPr/>
        </p:nvPicPr>
        <p:blipFill rotWithShape="1">
          <a:blip r:embed="rId6">
            <a:alphaModFix/>
          </a:blip>
          <a:srcRect/>
          <a:stretch/>
        </p:blipFill>
        <p:spPr>
          <a:xfrm>
            <a:off x="7133834" y="4016214"/>
            <a:ext cx="569761" cy="63973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7"/>
        <p:cNvGrpSpPr/>
        <p:nvPr/>
      </p:nvGrpSpPr>
      <p:grpSpPr>
        <a:xfrm>
          <a:off x="0" y="0"/>
          <a:ext cx="0" cy="0"/>
          <a:chOff x="0" y="0"/>
          <a:chExt cx="0" cy="0"/>
        </a:xfrm>
      </p:grpSpPr>
      <p:sp>
        <p:nvSpPr>
          <p:cNvPr id="358" name="Google Shape;358;p10"/>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9" name="Google Shape;359;p10"/>
          <p:cNvSpPr txBox="1"/>
          <p:nvPr/>
        </p:nvSpPr>
        <p:spPr>
          <a:xfrm>
            <a:off x="201283" y="2291006"/>
            <a:ext cx="5986462" cy="20005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How is it structured?</a:t>
            </a:r>
            <a:endParaRPr sz="2800" b="0" i="0" u="none" strike="noStrike" cap="none">
              <a:solidFill>
                <a:schemeClr val="lt1"/>
              </a:solidFill>
              <a:latin typeface="Helvetica Neue"/>
              <a:ea typeface="Helvetica Neue"/>
              <a:cs typeface="Helvetica Neue"/>
              <a:sym typeface="Helvetica Neue"/>
            </a:endParaRPr>
          </a:p>
        </p:txBody>
      </p:sp>
      <p:sp>
        <p:nvSpPr>
          <p:cNvPr id="360" name="Google Shape;360;p10"/>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1" name="Google Shape;361;p10"/>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2" name="Google Shape;362;p10"/>
          <p:cNvSpPr txBox="1"/>
          <p:nvPr/>
        </p:nvSpPr>
        <p:spPr>
          <a:xfrm>
            <a:off x="8315860" y="339074"/>
            <a:ext cx="363266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Each subject may be studied over four units, one per semester</a:t>
            </a:r>
            <a:endParaRPr sz="1400" b="0" i="0" u="none" strike="noStrike" cap="none">
              <a:solidFill>
                <a:srgbClr val="000000"/>
              </a:solidFill>
              <a:latin typeface="Helvetica Neue"/>
              <a:ea typeface="Helvetica Neue"/>
              <a:cs typeface="Helvetica Neue"/>
              <a:sym typeface="Helvetica Neue"/>
            </a:endParaRPr>
          </a:p>
        </p:txBody>
      </p:sp>
      <p:sp>
        <p:nvSpPr>
          <p:cNvPr id="363" name="Google Shape;363;p10"/>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4" name="Google Shape;364;p10"/>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5" name="Google Shape;365;p10"/>
          <p:cNvSpPr txBox="1"/>
          <p:nvPr/>
        </p:nvSpPr>
        <p:spPr>
          <a:xfrm>
            <a:off x="7946920" y="2157926"/>
            <a:ext cx="400160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Year 11</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Units 1 and 2</a:t>
            </a:r>
            <a:endParaRPr sz="1400" b="0" i="0" u="none" strike="noStrike" cap="none">
              <a:solidFill>
                <a:srgbClr val="000000"/>
              </a:solidFill>
              <a:latin typeface="Helvetica Neue"/>
              <a:ea typeface="Helvetica Neue"/>
              <a:cs typeface="Helvetica Neue"/>
              <a:sym typeface="Helvetica Neue"/>
            </a:endParaRPr>
          </a:p>
        </p:txBody>
      </p:sp>
      <p:sp>
        <p:nvSpPr>
          <p:cNvPr id="366" name="Google Shape;366;p10"/>
          <p:cNvSpPr/>
          <p:nvPr/>
        </p:nvSpPr>
        <p:spPr>
          <a:xfrm>
            <a:off x="6521570" y="364484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7" name="Google Shape;367;p10"/>
          <p:cNvSpPr/>
          <p:nvPr/>
        </p:nvSpPr>
        <p:spPr>
          <a:xfrm>
            <a:off x="6890512" y="377688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8" name="Google Shape;368;p10"/>
          <p:cNvSpPr txBox="1"/>
          <p:nvPr/>
        </p:nvSpPr>
        <p:spPr>
          <a:xfrm>
            <a:off x="7815720" y="3944966"/>
            <a:ext cx="409760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Year 12</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Units 3 and 4</a:t>
            </a:r>
            <a:endParaRPr sz="1400" b="0" i="0" u="none" strike="noStrike" cap="none">
              <a:solidFill>
                <a:srgbClr val="000000"/>
              </a:solidFill>
              <a:latin typeface="Helvetica Neue"/>
              <a:ea typeface="Helvetica Neue"/>
              <a:cs typeface="Helvetica Neue"/>
              <a:sym typeface="Helvetica Neue"/>
            </a:endParaRPr>
          </a:p>
        </p:txBody>
      </p:sp>
      <p:sp>
        <p:nvSpPr>
          <p:cNvPr id="369" name="Google Shape;369;p10"/>
          <p:cNvSpPr/>
          <p:nvPr/>
        </p:nvSpPr>
        <p:spPr>
          <a:xfrm>
            <a:off x="6479378" y="5344612"/>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0" name="Google Shape;370;p10"/>
          <p:cNvSpPr/>
          <p:nvPr/>
        </p:nvSpPr>
        <p:spPr>
          <a:xfrm>
            <a:off x="6890511" y="5434653"/>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1" name="Google Shape;371;p10"/>
          <p:cNvSpPr txBox="1"/>
          <p:nvPr/>
        </p:nvSpPr>
        <p:spPr>
          <a:xfrm>
            <a:off x="7946920" y="5607934"/>
            <a:ext cx="382497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Maximum 23 units over </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two years</a:t>
            </a:r>
            <a:endParaRPr sz="1400" b="0" i="0" u="none" strike="noStrike" cap="none">
              <a:solidFill>
                <a:srgbClr val="000000"/>
              </a:solidFill>
              <a:latin typeface="Helvetica Neue"/>
              <a:ea typeface="Helvetica Neue"/>
              <a:cs typeface="Helvetica Neue"/>
              <a:sym typeface="Helvetica Neue"/>
            </a:endParaRPr>
          </a:p>
        </p:txBody>
      </p:sp>
      <p:pic>
        <p:nvPicPr>
          <p:cNvPr id="372" name="Google Shape;372;p10"/>
          <p:cNvPicPr preferRelativeResize="0"/>
          <p:nvPr/>
        </p:nvPicPr>
        <p:blipFill rotWithShape="1">
          <a:blip r:embed="rId3">
            <a:alphaModFix/>
          </a:blip>
          <a:srcRect/>
          <a:stretch/>
        </p:blipFill>
        <p:spPr>
          <a:xfrm>
            <a:off x="7133835" y="5607934"/>
            <a:ext cx="569761" cy="639732"/>
          </a:xfrm>
          <a:prstGeom prst="rect">
            <a:avLst/>
          </a:prstGeom>
          <a:noFill/>
          <a:ln>
            <a:noFill/>
          </a:ln>
        </p:spPr>
      </p:pic>
      <p:pic>
        <p:nvPicPr>
          <p:cNvPr id="373" name="Google Shape;373;p10"/>
          <p:cNvPicPr preferRelativeResize="0"/>
          <p:nvPr/>
        </p:nvPicPr>
        <p:blipFill rotWithShape="1">
          <a:blip r:embed="rId4">
            <a:alphaModFix/>
          </a:blip>
          <a:srcRect/>
          <a:stretch/>
        </p:blipFill>
        <p:spPr>
          <a:xfrm>
            <a:off x="7088488" y="537052"/>
            <a:ext cx="660453" cy="660453"/>
          </a:xfrm>
          <a:prstGeom prst="rect">
            <a:avLst/>
          </a:prstGeom>
          <a:noFill/>
          <a:ln>
            <a:noFill/>
          </a:ln>
        </p:spPr>
      </p:pic>
      <p:pic>
        <p:nvPicPr>
          <p:cNvPr id="374" name="Google Shape;374;p10"/>
          <p:cNvPicPr preferRelativeResize="0"/>
          <p:nvPr/>
        </p:nvPicPr>
        <p:blipFill rotWithShape="1">
          <a:blip r:embed="rId5">
            <a:alphaModFix/>
          </a:blip>
          <a:srcRect/>
          <a:stretch/>
        </p:blipFill>
        <p:spPr>
          <a:xfrm>
            <a:off x="7083785" y="3990745"/>
            <a:ext cx="628687" cy="628687"/>
          </a:xfrm>
          <a:prstGeom prst="rect">
            <a:avLst/>
          </a:prstGeom>
          <a:noFill/>
          <a:ln>
            <a:noFill/>
          </a:ln>
        </p:spPr>
      </p:pic>
      <p:pic>
        <p:nvPicPr>
          <p:cNvPr id="375" name="Google Shape;375;p10"/>
          <p:cNvPicPr preferRelativeResize="0"/>
          <p:nvPr/>
        </p:nvPicPr>
        <p:blipFill rotWithShape="1">
          <a:blip r:embed="rId6">
            <a:alphaModFix/>
          </a:blip>
          <a:srcRect/>
          <a:stretch/>
        </p:blipFill>
        <p:spPr>
          <a:xfrm>
            <a:off x="7178677" y="2237856"/>
            <a:ext cx="459760" cy="5978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0"/>
        <p:cNvGrpSpPr/>
        <p:nvPr/>
      </p:nvGrpSpPr>
      <p:grpSpPr>
        <a:xfrm>
          <a:off x="0" y="0"/>
          <a:ext cx="0" cy="0"/>
          <a:chOff x="0" y="0"/>
          <a:chExt cx="0" cy="0"/>
        </a:xfrm>
      </p:grpSpPr>
      <p:sp>
        <p:nvSpPr>
          <p:cNvPr id="381" name="Google Shape;381;p11"/>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2" name="Google Shape;382;p11"/>
          <p:cNvSpPr txBox="1"/>
          <p:nvPr/>
        </p:nvSpPr>
        <p:spPr>
          <a:xfrm>
            <a:off x="164306" y="2291006"/>
            <a:ext cx="5986462" cy="20005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How is it structured?</a:t>
            </a:r>
            <a:endParaRPr sz="2800" b="0" i="0" u="none" strike="noStrike" cap="none">
              <a:solidFill>
                <a:schemeClr val="lt1"/>
              </a:solidFill>
              <a:latin typeface="Helvetica Neue"/>
              <a:ea typeface="Helvetica Neue"/>
              <a:cs typeface="Helvetica Neue"/>
              <a:sym typeface="Helvetica Neue"/>
            </a:endParaRPr>
          </a:p>
        </p:txBody>
      </p:sp>
      <p:sp>
        <p:nvSpPr>
          <p:cNvPr id="383" name="Google Shape;383;p11"/>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4" name="Google Shape;384;p11"/>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5" name="Google Shape;385;p11"/>
          <p:cNvSpPr txBox="1"/>
          <p:nvPr/>
        </p:nvSpPr>
        <p:spPr>
          <a:xfrm>
            <a:off x="8142283" y="379821"/>
            <a:ext cx="375966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Every student completes an </a:t>
            </a:r>
            <a:r>
              <a:rPr lang="en-US" sz="2000" b="1" i="0" u="none" strike="noStrike" cap="none">
                <a:solidFill>
                  <a:schemeClr val="dk1"/>
                </a:solidFill>
                <a:latin typeface="Helvetica Neue"/>
                <a:ea typeface="Helvetica Neue"/>
                <a:cs typeface="Helvetica Neue"/>
                <a:sym typeface="Helvetica Neue"/>
              </a:rPr>
              <a:t>ENGLISH </a:t>
            </a:r>
            <a:r>
              <a:rPr lang="en-US" sz="2000" b="0" i="0" u="none" strike="noStrike" cap="none">
                <a:solidFill>
                  <a:schemeClr val="dk1"/>
                </a:solidFill>
                <a:latin typeface="Helvetica Neue"/>
                <a:ea typeface="Helvetica Neue"/>
                <a:cs typeface="Helvetica Neue"/>
                <a:sym typeface="Helvetica Neue"/>
              </a:rPr>
              <a:t>study</a:t>
            </a:r>
            <a:r>
              <a:rPr lang="en-US" sz="2000" b="1" i="0" u="none" strike="noStrike" cap="none">
                <a:solidFill>
                  <a:schemeClr val="dk1"/>
                </a:solidFill>
                <a:latin typeface="Helvetica Neue"/>
                <a:ea typeface="Helvetica Neue"/>
                <a:cs typeface="Helvetica Neue"/>
                <a:sym typeface="Helvetica Neue"/>
              </a:rPr>
              <a:t> </a:t>
            </a:r>
            <a:r>
              <a:rPr lang="en-US" sz="2000" b="0" i="0" u="none" strike="noStrike" cap="none">
                <a:solidFill>
                  <a:schemeClr val="dk1"/>
                </a:solidFill>
                <a:latin typeface="Helvetica Neue"/>
                <a:ea typeface="Helvetica Neue"/>
                <a:cs typeface="Helvetica Neue"/>
                <a:sym typeface="Helvetica Neue"/>
              </a:rPr>
              <a:t>in each of Year 11 and 12</a:t>
            </a:r>
            <a:endParaRPr sz="1400" b="0" i="0" u="none" strike="noStrike" cap="none">
              <a:solidFill>
                <a:srgbClr val="000000"/>
              </a:solidFill>
              <a:latin typeface="Helvetica Neue"/>
              <a:ea typeface="Helvetica Neue"/>
              <a:cs typeface="Helvetica Neue"/>
              <a:sym typeface="Helvetica Neue"/>
            </a:endParaRPr>
          </a:p>
        </p:txBody>
      </p:sp>
      <p:sp>
        <p:nvSpPr>
          <p:cNvPr id="386" name="Google Shape;386;p11"/>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7" name="Google Shape;387;p11"/>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8" name="Google Shape;388;p11"/>
          <p:cNvSpPr txBox="1"/>
          <p:nvPr/>
        </p:nvSpPr>
        <p:spPr>
          <a:xfrm>
            <a:off x="8142275" y="2049325"/>
            <a:ext cx="38484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In Year 11 students undertake an English and </a:t>
            </a:r>
            <a:r>
              <a:rPr lang="en-US" sz="2000" b="1" i="0" u="none" strike="noStrike" cap="none">
                <a:solidFill>
                  <a:schemeClr val="dk1"/>
                </a:solidFill>
                <a:latin typeface="Helvetica Neue"/>
                <a:ea typeface="Helvetica Neue"/>
                <a:cs typeface="Helvetica Neue"/>
                <a:sym typeface="Helvetica Neue"/>
              </a:rPr>
              <a:t>five</a:t>
            </a:r>
            <a:r>
              <a:rPr lang="en-US" sz="2000" b="0" i="0" u="none" strike="noStrike" cap="none">
                <a:solidFill>
                  <a:schemeClr val="dk1"/>
                </a:solidFill>
                <a:latin typeface="Helvetica Neue"/>
                <a:ea typeface="Helvetica Neue"/>
                <a:cs typeface="Helvetica Neue"/>
                <a:sym typeface="Helvetica Neue"/>
              </a:rPr>
              <a:t> other subjects </a:t>
            </a:r>
            <a:endParaRPr sz="1400" b="0" i="0" u="none" strike="noStrike" cap="none">
              <a:solidFill>
                <a:srgbClr val="000000"/>
              </a:solidFill>
              <a:latin typeface="Helvetica Neue"/>
              <a:ea typeface="Helvetica Neue"/>
              <a:cs typeface="Helvetica Neue"/>
              <a:sym typeface="Helvetica Neue"/>
            </a:endParaRPr>
          </a:p>
        </p:txBody>
      </p:sp>
      <p:sp>
        <p:nvSpPr>
          <p:cNvPr id="389" name="Google Shape;389;p11"/>
          <p:cNvSpPr/>
          <p:nvPr/>
        </p:nvSpPr>
        <p:spPr>
          <a:xfrm>
            <a:off x="6521570" y="3546061"/>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0" name="Google Shape;390;p11"/>
          <p:cNvSpPr/>
          <p:nvPr/>
        </p:nvSpPr>
        <p:spPr>
          <a:xfrm>
            <a:off x="6890512" y="3678102"/>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1" name="Google Shape;391;p11"/>
          <p:cNvSpPr txBox="1"/>
          <p:nvPr/>
        </p:nvSpPr>
        <p:spPr>
          <a:xfrm>
            <a:off x="8001877" y="3678102"/>
            <a:ext cx="38673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In Year 12 students undertake an English and </a:t>
            </a:r>
            <a:r>
              <a:rPr lang="en-US" sz="2000" b="1" i="0" u="none" strike="noStrike" cap="none">
                <a:solidFill>
                  <a:schemeClr val="dk1"/>
                </a:solidFill>
                <a:latin typeface="Helvetica Neue"/>
                <a:ea typeface="Helvetica Neue"/>
                <a:cs typeface="Helvetica Neue"/>
                <a:sym typeface="Helvetica Neue"/>
              </a:rPr>
              <a:t>four</a:t>
            </a:r>
            <a:r>
              <a:rPr lang="en-US" sz="2000" b="0" i="0" u="none" strike="noStrike" cap="none">
                <a:solidFill>
                  <a:schemeClr val="dk1"/>
                </a:solidFill>
                <a:latin typeface="Helvetica Neue"/>
                <a:ea typeface="Helvetica Neue"/>
                <a:cs typeface="Helvetica Neue"/>
                <a:sym typeface="Helvetica Neue"/>
              </a:rPr>
              <a:t> other subjects</a:t>
            </a:r>
            <a:endParaRPr sz="1400" b="0" i="0" u="none" strike="noStrike" cap="none">
              <a:solidFill>
                <a:srgbClr val="000000"/>
              </a:solidFill>
              <a:latin typeface="Helvetica Neue"/>
              <a:ea typeface="Helvetica Neue"/>
              <a:cs typeface="Helvetica Neue"/>
              <a:sym typeface="Helvetica Neue"/>
            </a:endParaRPr>
          </a:p>
        </p:txBody>
      </p:sp>
      <p:sp>
        <p:nvSpPr>
          <p:cNvPr id="392" name="Google Shape;392;p11"/>
          <p:cNvSpPr/>
          <p:nvPr/>
        </p:nvSpPr>
        <p:spPr>
          <a:xfrm>
            <a:off x="6521570" y="519161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3" name="Google Shape;393;p11"/>
          <p:cNvSpPr/>
          <p:nvPr/>
        </p:nvSpPr>
        <p:spPr>
          <a:xfrm>
            <a:off x="6932703" y="528165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4" name="Google Shape;394;p11"/>
          <p:cNvSpPr txBox="1"/>
          <p:nvPr/>
        </p:nvSpPr>
        <p:spPr>
          <a:xfrm>
            <a:off x="8143668" y="5390875"/>
            <a:ext cx="375828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All students undertake Religious Education as part of their Year 11 and 12 studies</a:t>
            </a:r>
            <a:endParaRPr sz="1400" b="0" i="0" u="none" strike="noStrike" cap="none">
              <a:solidFill>
                <a:srgbClr val="000000"/>
              </a:solidFill>
              <a:latin typeface="Helvetica Neue"/>
              <a:ea typeface="Helvetica Neue"/>
              <a:cs typeface="Helvetica Neue"/>
              <a:sym typeface="Helvetica Neue"/>
            </a:endParaRPr>
          </a:p>
        </p:txBody>
      </p:sp>
      <p:pic>
        <p:nvPicPr>
          <p:cNvPr id="395" name="Google Shape;395;p11"/>
          <p:cNvPicPr preferRelativeResize="0"/>
          <p:nvPr/>
        </p:nvPicPr>
        <p:blipFill rotWithShape="1">
          <a:blip r:embed="rId3">
            <a:alphaModFix/>
          </a:blip>
          <a:srcRect/>
          <a:stretch/>
        </p:blipFill>
        <p:spPr>
          <a:xfrm>
            <a:off x="7085873" y="581556"/>
            <a:ext cx="665685" cy="665685"/>
          </a:xfrm>
          <a:prstGeom prst="rect">
            <a:avLst/>
          </a:prstGeom>
          <a:noFill/>
          <a:ln>
            <a:noFill/>
          </a:ln>
        </p:spPr>
      </p:pic>
      <p:pic>
        <p:nvPicPr>
          <p:cNvPr id="396" name="Google Shape;396;p11"/>
          <p:cNvPicPr preferRelativeResize="0"/>
          <p:nvPr/>
        </p:nvPicPr>
        <p:blipFill rotWithShape="1">
          <a:blip r:embed="rId4">
            <a:alphaModFix/>
          </a:blip>
          <a:srcRect/>
          <a:stretch/>
        </p:blipFill>
        <p:spPr>
          <a:xfrm>
            <a:off x="7085873" y="2283622"/>
            <a:ext cx="506341" cy="506341"/>
          </a:xfrm>
          <a:prstGeom prst="rect">
            <a:avLst/>
          </a:prstGeom>
          <a:noFill/>
          <a:ln>
            <a:noFill/>
          </a:ln>
        </p:spPr>
      </p:pic>
      <p:pic>
        <p:nvPicPr>
          <p:cNvPr id="397" name="Google Shape;397;p11"/>
          <p:cNvPicPr preferRelativeResize="0"/>
          <p:nvPr/>
        </p:nvPicPr>
        <p:blipFill rotWithShape="1">
          <a:blip r:embed="rId5">
            <a:alphaModFix/>
          </a:blip>
          <a:srcRect/>
          <a:stretch/>
        </p:blipFill>
        <p:spPr>
          <a:xfrm>
            <a:off x="7088487" y="3861838"/>
            <a:ext cx="660453" cy="660453"/>
          </a:xfrm>
          <a:prstGeom prst="rect">
            <a:avLst/>
          </a:prstGeom>
          <a:noFill/>
          <a:ln>
            <a:noFill/>
          </a:ln>
        </p:spPr>
      </p:pic>
      <p:pic>
        <p:nvPicPr>
          <p:cNvPr id="398" name="Google Shape;398;p11"/>
          <p:cNvPicPr preferRelativeResize="0"/>
          <p:nvPr/>
        </p:nvPicPr>
        <p:blipFill rotWithShape="1">
          <a:blip r:embed="rId6">
            <a:alphaModFix/>
          </a:blip>
          <a:srcRect/>
          <a:stretch/>
        </p:blipFill>
        <p:spPr>
          <a:xfrm>
            <a:off x="7613727" y="2404610"/>
            <a:ext cx="270426" cy="264364"/>
          </a:xfrm>
          <a:prstGeom prst="rect">
            <a:avLst/>
          </a:prstGeom>
          <a:noFill/>
          <a:ln>
            <a:noFill/>
          </a:ln>
        </p:spPr>
      </p:pic>
      <p:pic>
        <p:nvPicPr>
          <p:cNvPr id="399" name="Google Shape;399;p11"/>
          <p:cNvPicPr preferRelativeResize="0"/>
          <p:nvPr/>
        </p:nvPicPr>
        <p:blipFill rotWithShape="1">
          <a:blip r:embed="rId7">
            <a:alphaModFix/>
          </a:blip>
          <a:srcRect/>
          <a:stretch/>
        </p:blipFill>
        <p:spPr>
          <a:xfrm>
            <a:off x="7181992" y="5406965"/>
            <a:ext cx="566948" cy="8504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F499D"/>
        </a:solidFill>
        <a:effectLst/>
      </p:bgPr>
    </p:bg>
    <p:spTree>
      <p:nvGrpSpPr>
        <p:cNvPr id="1" name="Shape 404"/>
        <p:cNvGrpSpPr/>
        <p:nvPr/>
      </p:nvGrpSpPr>
      <p:grpSpPr>
        <a:xfrm>
          <a:off x="0" y="0"/>
          <a:ext cx="0" cy="0"/>
          <a:chOff x="0" y="0"/>
          <a:chExt cx="0" cy="0"/>
        </a:xfrm>
      </p:grpSpPr>
      <p:sp>
        <p:nvSpPr>
          <p:cNvPr id="405" name="Google Shape;405;p12"/>
          <p:cNvSpPr/>
          <p:nvPr/>
        </p:nvSpPr>
        <p:spPr>
          <a:xfrm>
            <a:off x="15056"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6" name="Google Shape;406;p12"/>
          <p:cNvSpPr txBox="1"/>
          <p:nvPr/>
        </p:nvSpPr>
        <p:spPr>
          <a:xfrm>
            <a:off x="343669" y="850271"/>
            <a:ext cx="5986500" cy="5202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lt1"/>
                </a:solidFill>
                <a:latin typeface="Helvetica Neue"/>
                <a:ea typeface="Helvetica Neue"/>
                <a:cs typeface="Helvetica Neue"/>
                <a:sym typeface="Helvetica Neue"/>
              </a:rPr>
              <a:t>Year 11 </a:t>
            </a:r>
            <a:r>
              <a:rPr lang="en-US" sz="4800" b="0" i="0" u="none" strike="noStrike" cap="none" dirty="0">
                <a:solidFill>
                  <a:schemeClr val="lt1"/>
                </a:solidFill>
                <a:latin typeface="Helvetica Neue"/>
                <a:ea typeface="Helvetica Neue"/>
                <a:cs typeface="Helvetica Neue"/>
                <a:sym typeface="Helvetica Neue"/>
              </a:rPr>
              <a:t>at</a:t>
            </a:r>
            <a:r>
              <a:rPr lang="en-US" sz="4800" b="1" i="0" u="none" strike="noStrike" cap="none" dirty="0">
                <a:solidFill>
                  <a:schemeClr val="lt1"/>
                </a:solidFill>
                <a:latin typeface="Helvetica Neue"/>
                <a:ea typeface="Helvetica Neue"/>
                <a:cs typeface="Helvetica Neue"/>
                <a:sym typeface="Helvetica Neue"/>
              </a:rPr>
              <a:t> </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lt1"/>
                </a:solidFill>
                <a:latin typeface="Helvetica Neue"/>
                <a:ea typeface="Helvetica Neue"/>
                <a:cs typeface="Helvetica Neue"/>
                <a:sym typeface="Helvetica Neue"/>
              </a:rPr>
              <a:t>St Joseph’s</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lt1"/>
                </a:solidFill>
                <a:latin typeface="Helvetica Neue"/>
                <a:ea typeface="Helvetica Neue"/>
                <a:cs typeface="Helvetica Neue"/>
                <a:sym typeface="Helvetica Neue"/>
              </a:rPr>
              <a:t>What about Year 11 English?</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lt1"/>
                </a:solidFill>
                <a:latin typeface="Helvetica Neue"/>
                <a:ea typeface="Helvetica Neue"/>
                <a:cs typeface="Helvetica Neue"/>
                <a:sym typeface="Helvetica Neue"/>
              </a:rPr>
              <a:t>Emily Watchman</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lt1"/>
                </a:solidFill>
                <a:latin typeface="Helvetica Neue"/>
                <a:ea typeface="Helvetica Neue"/>
                <a:cs typeface="Helvetica Neue"/>
                <a:sym typeface="Helvetica Neue"/>
              </a:rPr>
              <a:t>Head of English</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dirty="0">
              <a:solidFill>
                <a:schemeClr val="lt1"/>
              </a:solidFill>
              <a:latin typeface="Helvetica Neue"/>
              <a:ea typeface="Helvetica Neue"/>
              <a:cs typeface="Helvetica Neue"/>
              <a:sym typeface="Helvetica Neue"/>
            </a:endParaRPr>
          </a:p>
        </p:txBody>
      </p:sp>
      <p:pic>
        <p:nvPicPr>
          <p:cNvPr id="407" name="Google Shape;407;p12"/>
          <p:cNvPicPr preferRelativeResize="0"/>
          <p:nvPr/>
        </p:nvPicPr>
        <p:blipFill rotWithShape="1">
          <a:blip r:embed="rId3">
            <a:alphaModFix/>
          </a:blip>
          <a:srcRect/>
          <a:stretch/>
        </p:blipFill>
        <p:spPr>
          <a:xfrm>
            <a:off x="7536674" y="2232219"/>
            <a:ext cx="2659512" cy="239356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2"/>
        <p:cNvGrpSpPr/>
        <p:nvPr/>
      </p:nvGrpSpPr>
      <p:grpSpPr>
        <a:xfrm>
          <a:off x="0" y="0"/>
          <a:ext cx="0" cy="0"/>
          <a:chOff x="0" y="0"/>
          <a:chExt cx="0" cy="0"/>
        </a:xfrm>
      </p:grpSpPr>
      <p:sp>
        <p:nvSpPr>
          <p:cNvPr id="413" name="Google Shape;413;p13"/>
          <p:cNvSpPr/>
          <p:nvPr/>
        </p:nvSpPr>
        <p:spPr>
          <a:xfrm>
            <a:off x="-107576" y="0"/>
            <a:ext cx="6437707"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4" name="Google Shape;414;p13"/>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5" name="Google Shape;415;p13"/>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6" name="Google Shape;416;p13"/>
          <p:cNvSpPr txBox="1"/>
          <p:nvPr/>
        </p:nvSpPr>
        <p:spPr>
          <a:xfrm>
            <a:off x="7989113" y="303799"/>
            <a:ext cx="3693785"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Helvetica Neue"/>
                <a:ea typeface="Helvetica Neue"/>
                <a:cs typeface="Helvetica Neue"/>
                <a:sym typeface="Helvetica Neue"/>
              </a:rPr>
              <a:t>English at Year 11</a:t>
            </a:r>
            <a:endParaRPr sz="1400" b="0" i="0" u="none" strike="noStrike" cap="none">
              <a:solidFill>
                <a:srgbClr val="000000"/>
              </a:solidFill>
              <a:latin typeface="Helvetica Neue"/>
              <a:ea typeface="Helvetica Neue"/>
              <a:cs typeface="Helvetica Neue"/>
              <a:sym typeface="Helvetica Neue"/>
            </a:endParaRPr>
          </a:p>
        </p:txBody>
      </p:sp>
      <p:sp>
        <p:nvSpPr>
          <p:cNvPr id="417" name="Google Shape;417;p13"/>
          <p:cNvSpPr/>
          <p:nvPr/>
        </p:nvSpPr>
        <p:spPr>
          <a:xfrm>
            <a:off x="6521570" y="1889539"/>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8" name="Google Shape;418;p13"/>
          <p:cNvSpPr/>
          <p:nvPr/>
        </p:nvSpPr>
        <p:spPr>
          <a:xfrm>
            <a:off x="6890512" y="2021580"/>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9" name="Google Shape;419;p13"/>
          <p:cNvSpPr/>
          <p:nvPr/>
        </p:nvSpPr>
        <p:spPr>
          <a:xfrm>
            <a:off x="6521570" y="3535095"/>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0" name="Google Shape;420;p13"/>
          <p:cNvSpPr/>
          <p:nvPr/>
        </p:nvSpPr>
        <p:spPr>
          <a:xfrm>
            <a:off x="6932703" y="3625136"/>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1" name="Google Shape;421;p13"/>
          <p:cNvSpPr txBox="1"/>
          <p:nvPr/>
        </p:nvSpPr>
        <p:spPr>
          <a:xfrm>
            <a:off x="8005933" y="1976210"/>
            <a:ext cx="398478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Choose at least one </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Units 1 &amp; 2 subject from the English block:</a:t>
            </a:r>
            <a:endParaRPr sz="1400" b="0" i="0" u="none" strike="noStrike" cap="none">
              <a:solidFill>
                <a:srgbClr val="000000"/>
              </a:solidFill>
              <a:latin typeface="Helvetica Neue"/>
              <a:ea typeface="Helvetica Neue"/>
              <a:cs typeface="Helvetica Neue"/>
              <a:sym typeface="Helvetica Neue"/>
            </a:endParaRPr>
          </a:p>
        </p:txBody>
      </p:sp>
      <p:sp>
        <p:nvSpPr>
          <p:cNvPr id="422" name="Google Shape;422;p13"/>
          <p:cNvSpPr txBox="1"/>
          <p:nvPr/>
        </p:nvSpPr>
        <p:spPr>
          <a:xfrm>
            <a:off x="8117238" y="4011628"/>
            <a:ext cx="361469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Helvetica Neue"/>
                <a:ea typeface="Helvetica Neue"/>
                <a:cs typeface="Helvetica Neue"/>
                <a:sym typeface="Helvetica Neue"/>
              </a:rPr>
              <a:t>English</a:t>
            </a:r>
            <a:endParaRPr sz="1400" b="0" i="0" u="none" strike="noStrike" cap="none">
              <a:solidFill>
                <a:srgbClr val="000000"/>
              </a:solidFill>
              <a:latin typeface="Helvetica Neue"/>
              <a:ea typeface="Helvetica Neue"/>
              <a:cs typeface="Helvetica Neue"/>
              <a:sym typeface="Helvetica Neue"/>
            </a:endParaRPr>
          </a:p>
        </p:txBody>
      </p:sp>
      <p:pic>
        <p:nvPicPr>
          <p:cNvPr id="423" name="Google Shape;423;p13"/>
          <p:cNvPicPr preferRelativeResize="0"/>
          <p:nvPr/>
        </p:nvPicPr>
        <p:blipFill rotWithShape="1">
          <a:blip r:embed="rId3">
            <a:alphaModFix/>
          </a:blip>
          <a:srcRect/>
          <a:stretch/>
        </p:blipFill>
        <p:spPr>
          <a:xfrm>
            <a:off x="7166497" y="2319130"/>
            <a:ext cx="546479" cy="627348"/>
          </a:xfrm>
          <a:prstGeom prst="rect">
            <a:avLst/>
          </a:prstGeom>
          <a:noFill/>
          <a:ln>
            <a:noFill/>
          </a:ln>
        </p:spPr>
      </p:pic>
      <p:sp>
        <p:nvSpPr>
          <p:cNvPr id="424" name="Google Shape;424;p13"/>
          <p:cNvSpPr/>
          <p:nvPr/>
        </p:nvSpPr>
        <p:spPr>
          <a:xfrm>
            <a:off x="6542364" y="5180651"/>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5" name="Google Shape;425;p13"/>
          <p:cNvSpPr/>
          <p:nvPr/>
        </p:nvSpPr>
        <p:spPr>
          <a:xfrm>
            <a:off x="6953497" y="5270692"/>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6" name="Google Shape;426;p13"/>
          <p:cNvSpPr txBox="1"/>
          <p:nvPr/>
        </p:nvSpPr>
        <p:spPr>
          <a:xfrm>
            <a:off x="8117238" y="5426361"/>
            <a:ext cx="361469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Helvetica Neue"/>
                <a:ea typeface="Helvetica Neue"/>
                <a:cs typeface="Helvetica Neue"/>
                <a:sym typeface="Helvetica Neue"/>
              </a:rPr>
              <a:t>English Language</a:t>
            </a:r>
            <a:endParaRPr sz="1400" b="0" i="0" u="none" strike="noStrike" cap="none">
              <a:solidFill>
                <a:srgbClr val="000000"/>
              </a:solidFill>
              <a:latin typeface="Helvetica Neue"/>
              <a:ea typeface="Helvetica Neue"/>
              <a:cs typeface="Helvetica Neue"/>
              <a:sym typeface="Helvetica Neue"/>
            </a:endParaRPr>
          </a:p>
        </p:txBody>
      </p:sp>
      <p:pic>
        <p:nvPicPr>
          <p:cNvPr id="427" name="Google Shape;427;p13"/>
          <p:cNvPicPr preferRelativeResize="0"/>
          <p:nvPr/>
        </p:nvPicPr>
        <p:blipFill rotWithShape="1">
          <a:blip r:embed="rId4">
            <a:alphaModFix/>
          </a:blip>
          <a:srcRect/>
          <a:stretch/>
        </p:blipFill>
        <p:spPr>
          <a:xfrm>
            <a:off x="7131989" y="581556"/>
            <a:ext cx="665685" cy="665685"/>
          </a:xfrm>
          <a:prstGeom prst="rect">
            <a:avLst/>
          </a:prstGeom>
          <a:noFill/>
          <a:ln>
            <a:noFill/>
          </a:ln>
        </p:spPr>
      </p:pic>
      <p:pic>
        <p:nvPicPr>
          <p:cNvPr id="428" name="Google Shape;428;p13"/>
          <p:cNvPicPr preferRelativeResize="0"/>
          <p:nvPr/>
        </p:nvPicPr>
        <p:blipFill rotWithShape="1">
          <a:blip r:embed="rId4">
            <a:alphaModFix/>
          </a:blip>
          <a:srcRect/>
          <a:stretch/>
        </p:blipFill>
        <p:spPr>
          <a:xfrm>
            <a:off x="7131989" y="3820498"/>
            <a:ext cx="665685" cy="665685"/>
          </a:xfrm>
          <a:prstGeom prst="rect">
            <a:avLst/>
          </a:prstGeom>
          <a:noFill/>
          <a:ln>
            <a:noFill/>
          </a:ln>
        </p:spPr>
      </p:pic>
      <p:pic>
        <p:nvPicPr>
          <p:cNvPr id="429" name="Google Shape;429;p13"/>
          <p:cNvPicPr preferRelativeResize="0"/>
          <p:nvPr/>
        </p:nvPicPr>
        <p:blipFill rotWithShape="1">
          <a:blip r:embed="rId4">
            <a:alphaModFix/>
          </a:blip>
          <a:srcRect/>
          <a:stretch/>
        </p:blipFill>
        <p:spPr>
          <a:xfrm>
            <a:off x="7230534" y="5496182"/>
            <a:ext cx="665685" cy="665685"/>
          </a:xfrm>
          <a:prstGeom prst="rect">
            <a:avLst/>
          </a:prstGeom>
          <a:noFill/>
          <a:ln>
            <a:noFill/>
          </a:ln>
        </p:spPr>
      </p:pic>
      <p:sp>
        <p:nvSpPr>
          <p:cNvPr id="430" name="Google Shape;430;p13"/>
          <p:cNvSpPr txBox="1"/>
          <p:nvPr/>
        </p:nvSpPr>
        <p:spPr>
          <a:xfrm>
            <a:off x="343669" y="850271"/>
            <a:ext cx="5986500" cy="372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Year 11 </a:t>
            </a:r>
            <a:r>
              <a:rPr lang="en-US" sz="4800" b="0" i="0" u="none" strike="noStrike" cap="none">
                <a:solidFill>
                  <a:schemeClr val="lt1"/>
                </a:solidFill>
                <a:latin typeface="Helvetica Neue"/>
                <a:ea typeface="Helvetica Neue"/>
                <a:cs typeface="Helvetica Neue"/>
                <a:sym typeface="Helvetica Neue"/>
              </a:rPr>
              <a:t>at</a:t>
            </a:r>
            <a:r>
              <a:rPr lang="en-US" sz="4800" b="1" i="0" u="none" strike="noStrike" cap="none">
                <a:solidFill>
                  <a:schemeClr val="lt1"/>
                </a:solidFill>
                <a:latin typeface="Helvetica Neue"/>
                <a:ea typeface="Helvetica Neue"/>
                <a:cs typeface="Helvetica Neue"/>
                <a:sym typeface="Helvetica Neue"/>
              </a:rPr>
              <a:t> </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St Joseph’s</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Year 11 English</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5"/>
        <p:cNvGrpSpPr/>
        <p:nvPr/>
      </p:nvGrpSpPr>
      <p:grpSpPr>
        <a:xfrm>
          <a:off x="0" y="0"/>
          <a:ext cx="0" cy="0"/>
          <a:chOff x="0" y="0"/>
          <a:chExt cx="0" cy="0"/>
        </a:xfrm>
      </p:grpSpPr>
      <p:sp>
        <p:nvSpPr>
          <p:cNvPr id="436" name="Google Shape;436;p14"/>
          <p:cNvSpPr/>
          <p:nvPr/>
        </p:nvSpPr>
        <p:spPr>
          <a:xfrm>
            <a:off x="15056"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7" name="Google Shape;437;p14"/>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8" name="Google Shape;438;p14"/>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9" name="Google Shape;439;p14"/>
          <p:cNvSpPr txBox="1"/>
          <p:nvPr/>
        </p:nvSpPr>
        <p:spPr>
          <a:xfrm>
            <a:off x="7989113" y="303799"/>
            <a:ext cx="3693785"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Helvetica Neue"/>
                <a:ea typeface="Helvetica Neue"/>
                <a:cs typeface="Helvetica Neue"/>
                <a:sym typeface="Helvetica Neue"/>
              </a:rPr>
              <a:t>English at Year 11</a:t>
            </a:r>
            <a:endParaRPr sz="1400" b="0" i="0" u="none" strike="noStrike" cap="none">
              <a:solidFill>
                <a:srgbClr val="000000"/>
              </a:solidFill>
              <a:latin typeface="Helvetica Neue"/>
              <a:ea typeface="Helvetica Neue"/>
              <a:cs typeface="Helvetica Neue"/>
              <a:sym typeface="Helvetica Neue"/>
            </a:endParaRPr>
          </a:p>
        </p:txBody>
      </p:sp>
      <p:sp>
        <p:nvSpPr>
          <p:cNvPr id="440" name="Google Shape;440;p14"/>
          <p:cNvSpPr/>
          <p:nvPr/>
        </p:nvSpPr>
        <p:spPr>
          <a:xfrm>
            <a:off x="6521570" y="1889539"/>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1" name="Google Shape;441;p14"/>
          <p:cNvSpPr/>
          <p:nvPr/>
        </p:nvSpPr>
        <p:spPr>
          <a:xfrm>
            <a:off x="6890512" y="2021580"/>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2" name="Google Shape;442;p14"/>
          <p:cNvSpPr/>
          <p:nvPr/>
        </p:nvSpPr>
        <p:spPr>
          <a:xfrm>
            <a:off x="6521570" y="3535095"/>
            <a:ext cx="5469147" cy="187756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3" name="Google Shape;443;p14"/>
          <p:cNvSpPr/>
          <p:nvPr/>
        </p:nvSpPr>
        <p:spPr>
          <a:xfrm>
            <a:off x="6932703" y="3846360"/>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4" name="Google Shape;444;p14"/>
          <p:cNvSpPr txBox="1"/>
          <p:nvPr/>
        </p:nvSpPr>
        <p:spPr>
          <a:xfrm>
            <a:off x="7946933" y="1889560"/>
            <a:ext cx="3984900"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Helvetica Neue"/>
                <a:ea typeface="Helvetica Neue"/>
                <a:cs typeface="Helvetica Neue"/>
                <a:sym typeface="Helvetica Neue"/>
              </a:rPr>
              <a:t>Literature</a:t>
            </a:r>
            <a:endParaRPr sz="2400" b="0" i="0" u="none" strike="noStrike" cap="none">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(must be undertaken with either English Language or English)</a:t>
            </a:r>
            <a:endParaRPr sz="1400" b="0" i="0" u="none" strike="noStrike" cap="none">
              <a:solidFill>
                <a:srgbClr val="000000"/>
              </a:solidFill>
              <a:latin typeface="Helvetica Neue"/>
              <a:ea typeface="Helvetica Neue"/>
              <a:cs typeface="Helvetica Neue"/>
              <a:sym typeface="Helvetica Neue"/>
            </a:endParaRPr>
          </a:p>
        </p:txBody>
      </p:sp>
      <p:sp>
        <p:nvSpPr>
          <p:cNvPr id="445" name="Google Shape;445;p14"/>
          <p:cNvSpPr txBox="1"/>
          <p:nvPr/>
        </p:nvSpPr>
        <p:spPr>
          <a:xfrm>
            <a:off x="8180514" y="3754577"/>
            <a:ext cx="3614691"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Helvetica Neue"/>
                <a:ea typeface="Helvetica Neue"/>
                <a:cs typeface="Helvetica Neue"/>
                <a:sym typeface="Helvetica Neue"/>
              </a:rPr>
              <a:t>English as an Additional Language </a:t>
            </a:r>
            <a:r>
              <a:rPr lang="en-US" sz="2400" b="0" i="0" u="none" strike="noStrike" cap="none">
                <a:solidFill>
                  <a:schemeClr val="dk1"/>
                </a:solidFill>
                <a:latin typeface="Helvetica Neue"/>
                <a:ea typeface="Helvetica Neue"/>
                <a:cs typeface="Helvetica Neue"/>
                <a:sym typeface="Helvetica Neue"/>
              </a:rPr>
              <a:t>(EAL)</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Helvetica Neue"/>
                <a:ea typeface="Helvetica Neue"/>
                <a:cs typeface="Helvetica Neue"/>
                <a:sym typeface="Helvetica Neue"/>
              </a:rPr>
              <a:t>(conditions apply)</a:t>
            </a:r>
            <a:endParaRPr sz="1400" b="0" i="0" u="none" strike="noStrike" cap="none">
              <a:solidFill>
                <a:srgbClr val="000000"/>
              </a:solidFill>
              <a:latin typeface="Helvetica Neue"/>
              <a:ea typeface="Helvetica Neue"/>
              <a:cs typeface="Helvetica Neue"/>
              <a:sym typeface="Helvetica Neue"/>
            </a:endParaRPr>
          </a:p>
        </p:txBody>
      </p:sp>
      <p:pic>
        <p:nvPicPr>
          <p:cNvPr id="446" name="Google Shape;446;p14"/>
          <p:cNvPicPr preferRelativeResize="0"/>
          <p:nvPr/>
        </p:nvPicPr>
        <p:blipFill rotWithShape="1">
          <a:blip r:embed="rId3">
            <a:alphaModFix/>
          </a:blip>
          <a:srcRect/>
          <a:stretch/>
        </p:blipFill>
        <p:spPr>
          <a:xfrm>
            <a:off x="7131989" y="581556"/>
            <a:ext cx="665685" cy="665685"/>
          </a:xfrm>
          <a:prstGeom prst="rect">
            <a:avLst/>
          </a:prstGeom>
          <a:noFill/>
          <a:ln>
            <a:noFill/>
          </a:ln>
        </p:spPr>
      </p:pic>
      <p:pic>
        <p:nvPicPr>
          <p:cNvPr id="447" name="Google Shape;447;p14"/>
          <p:cNvPicPr preferRelativeResize="0"/>
          <p:nvPr/>
        </p:nvPicPr>
        <p:blipFill rotWithShape="1">
          <a:blip r:embed="rId3">
            <a:alphaModFix/>
          </a:blip>
          <a:srcRect/>
          <a:stretch/>
        </p:blipFill>
        <p:spPr>
          <a:xfrm>
            <a:off x="7148809" y="2162080"/>
            <a:ext cx="665685" cy="665685"/>
          </a:xfrm>
          <a:prstGeom prst="rect">
            <a:avLst/>
          </a:prstGeom>
          <a:noFill/>
          <a:ln>
            <a:noFill/>
          </a:ln>
        </p:spPr>
      </p:pic>
      <p:pic>
        <p:nvPicPr>
          <p:cNvPr id="448" name="Google Shape;448;p14"/>
          <p:cNvPicPr preferRelativeResize="0"/>
          <p:nvPr/>
        </p:nvPicPr>
        <p:blipFill rotWithShape="1">
          <a:blip r:embed="rId3">
            <a:alphaModFix/>
          </a:blip>
          <a:srcRect/>
          <a:stretch/>
        </p:blipFill>
        <p:spPr>
          <a:xfrm>
            <a:off x="7207496" y="4012222"/>
            <a:ext cx="665685" cy="665685"/>
          </a:xfrm>
          <a:prstGeom prst="rect">
            <a:avLst/>
          </a:prstGeom>
          <a:noFill/>
          <a:ln>
            <a:noFill/>
          </a:ln>
        </p:spPr>
      </p:pic>
      <p:sp>
        <p:nvSpPr>
          <p:cNvPr id="449" name="Google Shape;449;p14"/>
          <p:cNvSpPr txBox="1"/>
          <p:nvPr/>
        </p:nvSpPr>
        <p:spPr>
          <a:xfrm>
            <a:off x="343669" y="850271"/>
            <a:ext cx="5986500" cy="4494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Year 11 </a:t>
            </a:r>
            <a:r>
              <a:rPr lang="en-US" sz="4800" b="0" i="0" u="none" strike="noStrike" cap="none">
                <a:solidFill>
                  <a:schemeClr val="lt1"/>
                </a:solidFill>
                <a:latin typeface="Helvetica Neue"/>
                <a:ea typeface="Helvetica Neue"/>
                <a:cs typeface="Helvetica Neue"/>
                <a:sym typeface="Helvetica Neue"/>
              </a:rPr>
              <a:t>at</a:t>
            </a:r>
            <a:r>
              <a:rPr lang="en-US" sz="4800" b="1" i="0" u="none" strike="noStrike" cap="none">
                <a:solidFill>
                  <a:schemeClr val="lt1"/>
                </a:solidFill>
                <a:latin typeface="Helvetica Neue"/>
                <a:ea typeface="Helvetica Neue"/>
                <a:cs typeface="Helvetica Neue"/>
                <a:sym typeface="Helvetica Neue"/>
              </a:rPr>
              <a:t> </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St Joseph’s</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What about Year 11 English?</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4"/>
        <p:cNvGrpSpPr/>
        <p:nvPr/>
      </p:nvGrpSpPr>
      <p:grpSpPr>
        <a:xfrm>
          <a:off x="0" y="0"/>
          <a:ext cx="0" cy="0"/>
          <a:chOff x="0" y="0"/>
          <a:chExt cx="0" cy="0"/>
        </a:xfrm>
      </p:grpSpPr>
      <p:sp>
        <p:nvSpPr>
          <p:cNvPr id="455" name="Google Shape;455;p15"/>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6" name="Google Shape;456;p15"/>
          <p:cNvSpPr txBox="1"/>
          <p:nvPr/>
        </p:nvSpPr>
        <p:spPr>
          <a:xfrm>
            <a:off x="0" y="867278"/>
            <a:ext cx="5986462" cy="20005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1. </a:t>
            </a:r>
            <a:r>
              <a:rPr lang="en-US" sz="3600" b="1" i="0" u="none" strike="noStrike" cap="none">
                <a:solidFill>
                  <a:schemeClr val="lt1"/>
                </a:solidFill>
                <a:latin typeface="Helvetica Neue"/>
                <a:ea typeface="Helvetica Neue"/>
                <a:cs typeface="Helvetica Neue"/>
                <a:sym typeface="Helvetica Neue"/>
              </a:rPr>
              <a:t>English</a:t>
            </a:r>
            <a:r>
              <a:rPr lang="en-US" sz="3600" b="0" i="0" u="none" strike="noStrike" cap="none">
                <a:solidFill>
                  <a:schemeClr val="lt1"/>
                </a:solidFill>
                <a:latin typeface="Helvetica Neue"/>
                <a:ea typeface="Helvetica Neue"/>
                <a:cs typeface="Helvetica Neue"/>
                <a:sym typeface="Helvetica Neue"/>
              </a:rPr>
              <a:t> option</a:t>
            </a:r>
            <a:endParaRPr sz="2800" b="0" i="0" u="none" strike="noStrike" cap="none">
              <a:solidFill>
                <a:schemeClr val="lt1"/>
              </a:solidFill>
              <a:latin typeface="Helvetica Neue"/>
              <a:ea typeface="Helvetica Neue"/>
              <a:cs typeface="Helvetica Neue"/>
              <a:sym typeface="Helvetica Neue"/>
            </a:endParaRPr>
          </a:p>
        </p:txBody>
      </p:sp>
      <p:sp>
        <p:nvSpPr>
          <p:cNvPr id="457" name="Google Shape;457;p15"/>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8" name="Google Shape;458;p15"/>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9" name="Google Shape;459;p15"/>
          <p:cNvSpPr txBox="1"/>
          <p:nvPr/>
        </p:nvSpPr>
        <p:spPr>
          <a:xfrm>
            <a:off x="8142283" y="544113"/>
            <a:ext cx="345603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Helvetica Neue"/>
                <a:ea typeface="Helvetica Neue"/>
                <a:cs typeface="Helvetica Neue"/>
                <a:sym typeface="Helvetica Neue"/>
              </a:rPr>
              <a:t>English</a:t>
            </a:r>
            <a:endParaRPr sz="1400" b="0" i="0" u="none" strike="noStrike" cap="none">
              <a:solidFill>
                <a:srgbClr val="000000"/>
              </a:solidFill>
              <a:latin typeface="Helvetica Neue"/>
              <a:ea typeface="Helvetica Neue"/>
              <a:cs typeface="Helvetica Neue"/>
              <a:sym typeface="Helvetica Neue"/>
            </a:endParaRPr>
          </a:p>
        </p:txBody>
      </p:sp>
      <p:pic>
        <p:nvPicPr>
          <p:cNvPr id="460" name="Google Shape;460;p15"/>
          <p:cNvPicPr preferRelativeResize="0"/>
          <p:nvPr/>
        </p:nvPicPr>
        <p:blipFill rotWithShape="1">
          <a:blip r:embed="rId3">
            <a:alphaModFix/>
          </a:blip>
          <a:srcRect/>
          <a:stretch/>
        </p:blipFill>
        <p:spPr>
          <a:xfrm>
            <a:off x="7085873" y="581556"/>
            <a:ext cx="665685" cy="66568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5"/>
        <p:cNvGrpSpPr/>
        <p:nvPr/>
      </p:nvGrpSpPr>
      <p:grpSpPr>
        <a:xfrm>
          <a:off x="0" y="0"/>
          <a:ext cx="0" cy="0"/>
          <a:chOff x="0" y="0"/>
          <a:chExt cx="0" cy="0"/>
        </a:xfrm>
      </p:grpSpPr>
      <p:sp>
        <p:nvSpPr>
          <p:cNvPr id="466" name="Google Shape;466;p16"/>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7" name="Google Shape;467;p16"/>
          <p:cNvSpPr txBox="1"/>
          <p:nvPr/>
        </p:nvSpPr>
        <p:spPr>
          <a:xfrm>
            <a:off x="93693" y="867278"/>
            <a:ext cx="5986462"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2. </a:t>
            </a:r>
            <a:r>
              <a:rPr lang="en-US" sz="3600" b="1" i="0" u="none" strike="noStrike" cap="none">
                <a:solidFill>
                  <a:schemeClr val="lt1"/>
                </a:solidFill>
                <a:latin typeface="Helvetica Neue"/>
                <a:ea typeface="Helvetica Neue"/>
                <a:cs typeface="Helvetica Neue"/>
                <a:sym typeface="Helvetica Neue"/>
              </a:rPr>
              <a:t>English Language</a:t>
            </a:r>
            <a:r>
              <a:rPr lang="en-US" sz="3600" b="0" i="0" u="none" strike="noStrike" cap="none">
                <a:solidFill>
                  <a:schemeClr val="lt1"/>
                </a:solidFill>
                <a:latin typeface="Helvetica Neue"/>
                <a:ea typeface="Helvetica Neue"/>
                <a:cs typeface="Helvetica Neue"/>
                <a:sym typeface="Helvetica Neue"/>
              </a:rPr>
              <a:t> option</a:t>
            </a:r>
            <a:endParaRPr sz="2800" b="0" i="0" u="none" strike="noStrike" cap="none">
              <a:solidFill>
                <a:schemeClr val="lt1"/>
              </a:solidFill>
              <a:latin typeface="Helvetica Neue"/>
              <a:ea typeface="Helvetica Neue"/>
              <a:cs typeface="Helvetica Neue"/>
              <a:sym typeface="Helvetica Neue"/>
            </a:endParaRPr>
          </a:p>
        </p:txBody>
      </p:sp>
      <p:sp>
        <p:nvSpPr>
          <p:cNvPr id="468" name="Google Shape;468;p16"/>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9" name="Google Shape;469;p16"/>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0" name="Google Shape;470;p16"/>
          <p:cNvSpPr txBox="1"/>
          <p:nvPr/>
        </p:nvSpPr>
        <p:spPr>
          <a:xfrm>
            <a:off x="8142283" y="267114"/>
            <a:ext cx="345603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Helvetica Neue"/>
                <a:ea typeface="Helvetica Neue"/>
                <a:cs typeface="Helvetica Neue"/>
                <a:sym typeface="Helvetica Neue"/>
              </a:rPr>
              <a:t>English Language</a:t>
            </a:r>
            <a:endParaRPr sz="1400" b="0" i="0" u="none" strike="noStrike" cap="none">
              <a:solidFill>
                <a:srgbClr val="000000"/>
              </a:solidFill>
              <a:latin typeface="Helvetica Neue"/>
              <a:ea typeface="Helvetica Neue"/>
              <a:cs typeface="Helvetica Neue"/>
              <a:sym typeface="Helvetica Neue"/>
            </a:endParaRPr>
          </a:p>
        </p:txBody>
      </p:sp>
      <p:sp>
        <p:nvSpPr>
          <p:cNvPr id="471" name="Google Shape;471;p16"/>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2" name="Google Shape;472;p16"/>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3" name="Google Shape;473;p16"/>
          <p:cNvSpPr txBox="1"/>
          <p:nvPr/>
        </p:nvSpPr>
        <p:spPr>
          <a:xfrm>
            <a:off x="7946921" y="1991462"/>
            <a:ext cx="4043796"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A challenging English subject for students who </a:t>
            </a:r>
            <a:r>
              <a:rPr lang="en-US" sz="2000" b="1" i="0" u="none" strike="noStrike" cap="none">
                <a:solidFill>
                  <a:schemeClr val="dk1"/>
                </a:solidFill>
                <a:latin typeface="Helvetica Neue"/>
                <a:ea typeface="Helvetica Neue"/>
                <a:cs typeface="Helvetica Neue"/>
                <a:sym typeface="Helvetica Neue"/>
              </a:rPr>
              <a:t>love</a:t>
            </a:r>
            <a:r>
              <a:rPr lang="en-US" sz="2000" b="0" i="0" u="none" strike="noStrike" cap="none">
                <a:solidFill>
                  <a:schemeClr val="dk1"/>
                </a:solidFill>
                <a:latin typeface="Helvetica Neue"/>
                <a:ea typeface="Helvetica Neue"/>
                <a:cs typeface="Helvetica Neue"/>
                <a:sym typeface="Helvetica Neue"/>
              </a:rPr>
              <a:t> all aspects of language</a:t>
            </a:r>
            <a:endParaRPr sz="1400" b="0" i="0" u="none" strike="noStrike" cap="none">
              <a:solidFill>
                <a:srgbClr val="000000"/>
              </a:solidFill>
              <a:latin typeface="Helvetica Neue"/>
              <a:ea typeface="Helvetica Neue"/>
              <a:cs typeface="Helvetica Neue"/>
              <a:sym typeface="Helvetica Neue"/>
            </a:endParaRPr>
          </a:p>
        </p:txBody>
      </p:sp>
      <p:sp>
        <p:nvSpPr>
          <p:cNvPr id="474" name="Google Shape;474;p16"/>
          <p:cNvSpPr/>
          <p:nvPr/>
        </p:nvSpPr>
        <p:spPr>
          <a:xfrm>
            <a:off x="6521570" y="3546061"/>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5" name="Google Shape;475;p16"/>
          <p:cNvSpPr/>
          <p:nvPr/>
        </p:nvSpPr>
        <p:spPr>
          <a:xfrm>
            <a:off x="6890512" y="3678102"/>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6" name="Google Shape;476;p16"/>
          <p:cNvSpPr txBox="1"/>
          <p:nvPr/>
        </p:nvSpPr>
        <p:spPr>
          <a:xfrm>
            <a:off x="8315862" y="3787232"/>
            <a:ext cx="349224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By application</a:t>
            </a:r>
            <a:endParaRPr sz="1400" b="0" i="0" u="none" strike="noStrike" cap="none">
              <a:solidFill>
                <a:srgbClr val="000000"/>
              </a:solidFill>
              <a:latin typeface="Helvetica Neue"/>
              <a:ea typeface="Helvetica Neue"/>
              <a:cs typeface="Helvetica Neue"/>
              <a:sym typeface="Helvetica Neue"/>
            </a:endParaRPr>
          </a:p>
        </p:txBody>
      </p:sp>
      <p:pic>
        <p:nvPicPr>
          <p:cNvPr id="477" name="Google Shape;477;p16"/>
          <p:cNvPicPr preferRelativeResize="0"/>
          <p:nvPr/>
        </p:nvPicPr>
        <p:blipFill rotWithShape="1">
          <a:blip r:embed="rId3">
            <a:alphaModFix/>
          </a:blip>
          <a:srcRect/>
          <a:stretch/>
        </p:blipFill>
        <p:spPr>
          <a:xfrm>
            <a:off x="7085873" y="581556"/>
            <a:ext cx="665685" cy="665685"/>
          </a:xfrm>
          <a:prstGeom prst="rect">
            <a:avLst/>
          </a:prstGeom>
          <a:noFill/>
          <a:ln>
            <a:noFill/>
          </a:ln>
        </p:spPr>
      </p:pic>
      <p:pic>
        <p:nvPicPr>
          <p:cNvPr id="478" name="Google Shape;478;p16"/>
          <p:cNvPicPr preferRelativeResize="0"/>
          <p:nvPr/>
        </p:nvPicPr>
        <p:blipFill rotWithShape="1">
          <a:blip r:embed="rId4">
            <a:alphaModFix/>
          </a:blip>
          <a:srcRect/>
          <a:stretch/>
        </p:blipFill>
        <p:spPr>
          <a:xfrm>
            <a:off x="6808358" y="1914177"/>
            <a:ext cx="1220714" cy="1220714"/>
          </a:xfrm>
          <a:prstGeom prst="rect">
            <a:avLst/>
          </a:prstGeom>
          <a:noFill/>
          <a:ln>
            <a:noFill/>
          </a:ln>
        </p:spPr>
      </p:pic>
      <p:pic>
        <p:nvPicPr>
          <p:cNvPr id="479" name="Google Shape;479;p16"/>
          <p:cNvPicPr preferRelativeResize="0"/>
          <p:nvPr/>
        </p:nvPicPr>
        <p:blipFill rotWithShape="1">
          <a:blip r:embed="rId5">
            <a:alphaModFix/>
          </a:blip>
          <a:srcRect/>
          <a:stretch/>
        </p:blipFill>
        <p:spPr>
          <a:xfrm>
            <a:off x="7071159" y="3843697"/>
            <a:ext cx="718066" cy="71806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4"/>
        <p:cNvGrpSpPr/>
        <p:nvPr/>
      </p:nvGrpSpPr>
      <p:grpSpPr>
        <a:xfrm>
          <a:off x="0" y="0"/>
          <a:ext cx="0" cy="0"/>
          <a:chOff x="0" y="0"/>
          <a:chExt cx="0" cy="0"/>
        </a:xfrm>
      </p:grpSpPr>
      <p:sp>
        <p:nvSpPr>
          <p:cNvPr id="485" name="Google Shape;485;p17"/>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6" name="Google Shape;486;p17"/>
          <p:cNvSpPr txBox="1"/>
          <p:nvPr/>
        </p:nvSpPr>
        <p:spPr>
          <a:xfrm>
            <a:off x="93693" y="1022319"/>
            <a:ext cx="5986500" cy="200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3. </a:t>
            </a:r>
            <a:r>
              <a:rPr lang="en-US" sz="3600" b="1" i="0" u="none" strike="noStrike" cap="none">
                <a:solidFill>
                  <a:schemeClr val="lt1"/>
                </a:solidFill>
                <a:latin typeface="Helvetica Neue"/>
                <a:ea typeface="Helvetica Neue"/>
                <a:cs typeface="Helvetica Neue"/>
                <a:sym typeface="Helvetica Neue"/>
              </a:rPr>
              <a:t>Literature</a:t>
            </a:r>
            <a:endParaRPr sz="2800" b="0" i="0" u="none" strike="noStrike" cap="none">
              <a:solidFill>
                <a:schemeClr val="lt1"/>
              </a:solidFill>
              <a:latin typeface="Helvetica Neue"/>
              <a:ea typeface="Helvetica Neue"/>
              <a:cs typeface="Helvetica Neue"/>
              <a:sym typeface="Helvetica Neue"/>
            </a:endParaRPr>
          </a:p>
        </p:txBody>
      </p:sp>
      <p:sp>
        <p:nvSpPr>
          <p:cNvPr id="487" name="Google Shape;487;p17"/>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8" name="Google Shape;488;p17"/>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9" name="Google Shape;489;p17"/>
          <p:cNvSpPr txBox="1"/>
          <p:nvPr/>
        </p:nvSpPr>
        <p:spPr>
          <a:xfrm>
            <a:off x="8162458" y="591139"/>
            <a:ext cx="345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Helvetica Neue"/>
                <a:ea typeface="Helvetica Neue"/>
                <a:cs typeface="Helvetica Neue"/>
                <a:sym typeface="Helvetica Neue"/>
              </a:rPr>
              <a:t>Literature</a:t>
            </a:r>
            <a:endParaRPr sz="1400" b="0" i="0" u="none" strike="noStrike" cap="none">
              <a:solidFill>
                <a:srgbClr val="000000"/>
              </a:solidFill>
              <a:latin typeface="Helvetica Neue"/>
              <a:ea typeface="Helvetica Neue"/>
              <a:cs typeface="Helvetica Neue"/>
              <a:sym typeface="Helvetica Neue"/>
            </a:endParaRPr>
          </a:p>
        </p:txBody>
      </p:sp>
      <p:sp>
        <p:nvSpPr>
          <p:cNvPr id="490" name="Google Shape;490;p17"/>
          <p:cNvSpPr/>
          <p:nvPr/>
        </p:nvSpPr>
        <p:spPr>
          <a:xfrm>
            <a:off x="6521570" y="1744518"/>
            <a:ext cx="5469147" cy="1810831"/>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1" name="Google Shape;491;p17"/>
          <p:cNvSpPr/>
          <p:nvPr/>
        </p:nvSpPr>
        <p:spPr>
          <a:xfrm>
            <a:off x="6890511" y="2006555"/>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2" name="Google Shape;492;p17"/>
          <p:cNvSpPr txBox="1"/>
          <p:nvPr/>
        </p:nvSpPr>
        <p:spPr>
          <a:xfrm>
            <a:off x="8315862" y="2142101"/>
            <a:ext cx="3492243"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Undertaken in ADDITION to either English Language or English </a:t>
            </a:r>
            <a:endParaRPr sz="1400" b="0" i="0" u="none" strike="noStrike" cap="none">
              <a:solidFill>
                <a:srgbClr val="000000"/>
              </a:solidFill>
              <a:latin typeface="Helvetica Neue"/>
              <a:ea typeface="Helvetica Neue"/>
              <a:cs typeface="Helvetica Neue"/>
              <a:sym typeface="Helvetica Neue"/>
            </a:endParaRPr>
          </a:p>
        </p:txBody>
      </p:sp>
      <p:pic>
        <p:nvPicPr>
          <p:cNvPr id="493" name="Google Shape;493;p17"/>
          <p:cNvPicPr preferRelativeResize="0"/>
          <p:nvPr/>
        </p:nvPicPr>
        <p:blipFill rotWithShape="1">
          <a:blip r:embed="rId3">
            <a:alphaModFix/>
          </a:blip>
          <a:srcRect/>
          <a:stretch/>
        </p:blipFill>
        <p:spPr>
          <a:xfrm>
            <a:off x="7085873" y="581556"/>
            <a:ext cx="665685" cy="665685"/>
          </a:xfrm>
          <a:prstGeom prst="rect">
            <a:avLst/>
          </a:prstGeom>
          <a:noFill/>
          <a:ln>
            <a:noFill/>
          </a:ln>
        </p:spPr>
      </p:pic>
      <p:pic>
        <p:nvPicPr>
          <p:cNvPr id="494" name="Google Shape;494;p17"/>
          <p:cNvPicPr preferRelativeResize="0"/>
          <p:nvPr/>
        </p:nvPicPr>
        <p:blipFill rotWithShape="1">
          <a:blip r:embed="rId4">
            <a:alphaModFix/>
          </a:blip>
          <a:srcRect/>
          <a:stretch/>
        </p:blipFill>
        <p:spPr>
          <a:xfrm>
            <a:off x="7163942" y="2256761"/>
            <a:ext cx="509546" cy="55030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sp>
        <p:nvSpPr>
          <p:cNvPr id="175" name="Google Shape;175;p1"/>
          <p:cNvSpPr/>
          <p:nvPr/>
        </p:nvSpPr>
        <p:spPr>
          <a:xfrm>
            <a:off x="-44496" y="0"/>
            <a:ext cx="5369531"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6" name="Google Shape;176;p1"/>
          <p:cNvSpPr txBox="1"/>
          <p:nvPr/>
        </p:nvSpPr>
        <p:spPr>
          <a:xfrm>
            <a:off x="0" y="1689328"/>
            <a:ext cx="5091953" cy="526293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800"/>
              <a:buFont typeface="Arial"/>
              <a:buNone/>
            </a:pPr>
            <a:r>
              <a:rPr lang="en-US" sz="4800" b="0" i="0" u="none" strike="noStrike" cap="none" dirty="0">
                <a:solidFill>
                  <a:schemeClr val="lt1"/>
                </a:solidFill>
                <a:latin typeface="Helvetica Neue"/>
                <a:ea typeface="Helvetica Neue"/>
                <a:cs typeface="Helvetica Neue"/>
                <a:sym typeface="Helvetica Neue"/>
              </a:rPr>
              <a:t>Year 11 (2027) </a:t>
            </a:r>
            <a:endParaRPr sz="4800" b="0" i="0" u="none" strike="noStrike" cap="none"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dirty="0">
                <a:solidFill>
                  <a:schemeClr val="lt1"/>
                </a:solidFill>
                <a:latin typeface="Helvetica Neue"/>
                <a:ea typeface="Helvetica Neue"/>
                <a:cs typeface="Helvetica Neue"/>
                <a:sym typeface="Helvetica Neue"/>
              </a:rPr>
              <a:t>VCE &amp; VCE VM</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800"/>
              <a:buFont typeface="Arial"/>
              <a:buNone/>
            </a:pPr>
            <a:endParaRPr sz="4800" b="1" i="0" u="none" strike="noStrike" cap="none"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r>
              <a:rPr lang="en-US" sz="3600" b="1" i="0" u="none" strike="noStrike" cap="none" dirty="0">
                <a:solidFill>
                  <a:schemeClr val="lt1"/>
                </a:solidFill>
                <a:latin typeface="Helvetica Neue"/>
                <a:ea typeface="Helvetica Neue"/>
                <a:cs typeface="Helvetica Neue"/>
                <a:sym typeface="Helvetica Neue"/>
              </a:rPr>
              <a:t>Course Selection Information Evening</a:t>
            </a:r>
            <a:endParaRPr sz="3600" b="1"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FFFF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Arial"/>
              <a:buNone/>
            </a:pPr>
            <a:r>
              <a:rPr lang="en-AU" sz="2400" b="1" i="0" u="none" strike="noStrike" cap="none" dirty="0">
                <a:solidFill>
                  <a:srgbClr val="FFFF00"/>
                </a:solidFill>
                <a:latin typeface="Helvetica Neue"/>
                <a:ea typeface="Helvetica Neue"/>
                <a:cs typeface="Helvetica Neue"/>
                <a:sym typeface="Helvetica Neue"/>
              </a:rPr>
              <a:t>Thursday, June 18</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0" i="0" u="none" strike="noStrike" cap="none" dirty="0">
              <a:solidFill>
                <a:schemeClr val="lt1"/>
              </a:solidFill>
              <a:latin typeface="Helvetica Neue"/>
              <a:ea typeface="Helvetica Neue"/>
              <a:cs typeface="Helvetica Neue"/>
              <a:sym typeface="Helvetica Neue"/>
            </a:endParaRPr>
          </a:p>
        </p:txBody>
      </p:sp>
      <p:pic>
        <p:nvPicPr>
          <p:cNvPr id="177" name="Google Shape;177;p1" descr="A logo with a star in the middle&#10;&#10;Description automatically generated"/>
          <p:cNvPicPr preferRelativeResize="0"/>
          <p:nvPr/>
        </p:nvPicPr>
        <p:blipFill rotWithShape="1">
          <a:blip r:embed="rId3">
            <a:alphaModFix/>
          </a:blip>
          <a:srcRect/>
          <a:stretch/>
        </p:blipFill>
        <p:spPr>
          <a:xfrm>
            <a:off x="1812797" y="215873"/>
            <a:ext cx="1466357" cy="1257582"/>
          </a:xfrm>
          <a:prstGeom prst="rect">
            <a:avLst/>
          </a:prstGeom>
          <a:noFill/>
          <a:ln>
            <a:noFill/>
          </a:ln>
        </p:spPr>
      </p:pic>
      <p:pic>
        <p:nvPicPr>
          <p:cNvPr id="178" name="Google Shape;178;p1" descr="A building with glass windows&#10;&#10;Description automatically generated"/>
          <p:cNvPicPr preferRelativeResize="0"/>
          <p:nvPr/>
        </p:nvPicPr>
        <p:blipFill rotWithShape="1">
          <a:blip r:embed="rId4">
            <a:alphaModFix/>
          </a:blip>
          <a:srcRect/>
          <a:stretch/>
        </p:blipFill>
        <p:spPr>
          <a:xfrm>
            <a:off x="5213131" y="0"/>
            <a:ext cx="7117924"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9"/>
        <p:cNvGrpSpPr/>
        <p:nvPr/>
      </p:nvGrpSpPr>
      <p:grpSpPr>
        <a:xfrm>
          <a:off x="0" y="0"/>
          <a:ext cx="0" cy="0"/>
          <a:chOff x="0" y="0"/>
          <a:chExt cx="0" cy="0"/>
        </a:xfrm>
      </p:grpSpPr>
      <p:sp>
        <p:nvSpPr>
          <p:cNvPr id="500" name="Google Shape;500;p18"/>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1" name="Google Shape;501;p18"/>
          <p:cNvSpPr txBox="1"/>
          <p:nvPr/>
        </p:nvSpPr>
        <p:spPr>
          <a:xfrm>
            <a:off x="164306" y="664000"/>
            <a:ext cx="5986500" cy="3109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4. </a:t>
            </a:r>
            <a:r>
              <a:rPr lang="en-US" sz="3600" b="1" i="0" u="none" strike="noStrike" cap="none">
                <a:solidFill>
                  <a:schemeClr val="lt1"/>
                </a:solidFill>
                <a:latin typeface="Helvetica Neue"/>
                <a:ea typeface="Helvetica Neue"/>
                <a:cs typeface="Helvetica Neue"/>
                <a:sym typeface="Helvetica Neue"/>
              </a:rPr>
              <a:t>English as an Additional Language </a:t>
            </a:r>
            <a:endParaRPr sz="36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(EAL) option</a:t>
            </a:r>
            <a:endParaRPr sz="2800" b="0" i="0" u="none" strike="noStrike" cap="none">
              <a:solidFill>
                <a:schemeClr val="lt1"/>
              </a:solidFill>
              <a:latin typeface="Helvetica Neue"/>
              <a:ea typeface="Helvetica Neue"/>
              <a:cs typeface="Helvetica Neue"/>
              <a:sym typeface="Helvetica Neue"/>
            </a:endParaRPr>
          </a:p>
        </p:txBody>
      </p:sp>
      <p:sp>
        <p:nvSpPr>
          <p:cNvPr id="502" name="Google Shape;502;p18"/>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3" name="Google Shape;503;p18"/>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4" name="Google Shape;504;p18"/>
          <p:cNvSpPr txBox="1"/>
          <p:nvPr/>
        </p:nvSpPr>
        <p:spPr>
          <a:xfrm>
            <a:off x="8142283" y="267114"/>
            <a:ext cx="345603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Helvetica Neue"/>
                <a:ea typeface="Helvetica Neue"/>
                <a:cs typeface="Helvetica Neue"/>
                <a:sym typeface="Helvetica Neue"/>
              </a:rPr>
              <a:t>EAL</a:t>
            </a:r>
            <a:endParaRPr sz="1400" b="0" i="0" u="none" strike="noStrike" cap="none">
              <a:solidFill>
                <a:srgbClr val="000000"/>
              </a:solidFill>
              <a:latin typeface="Helvetica Neue"/>
              <a:ea typeface="Helvetica Neue"/>
              <a:cs typeface="Helvetica Neue"/>
              <a:sym typeface="Helvetica Neue"/>
            </a:endParaRPr>
          </a:p>
        </p:txBody>
      </p:sp>
      <p:sp>
        <p:nvSpPr>
          <p:cNvPr id="505" name="Google Shape;505;p18"/>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6" name="Google Shape;506;p18"/>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7" name="Google Shape;507;p18"/>
          <p:cNvSpPr txBox="1"/>
          <p:nvPr/>
        </p:nvSpPr>
        <p:spPr>
          <a:xfrm>
            <a:off x="7987997" y="2109035"/>
            <a:ext cx="404379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For students whose first Language is NOT English</a:t>
            </a:r>
            <a:endParaRPr sz="1400" b="0" i="0" u="none" strike="noStrike" cap="none">
              <a:solidFill>
                <a:srgbClr val="000000"/>
              </a:solidFill>
              <a:latin typeface="Helvetica Neue"/>
              <a:ea typeface="Helvetica Neue"/>
              <a:cs typeface="Helvetica Neue"/>
              <a:sym typeface="Helvetica Neue"/>
            </a:endParaRPr>
          </a:p>
        </p:txBody>
      </p:sp>
      <p:sp>
        <p:nvSpPr>
          <p:cNvPr id="508" name="Google Shape;508;p18"/>
          <p:cNvSpPr/>
          <p:nvPr/>
        </p:nvSpPr>
        <p:spPr>
          <a:xfrm>
            <a:off x="6521570" y="3546061"/>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9" name="Google Shape;509;p18"/>
          <p:cNvSpPr/>
          <p:nvPr/>
        </p:nvSpPr>
        <p:spPr>
          <a:xfrm>
            <a:off x="6890512" y="3678102"/>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0" name="Google Shape;510;p18"/>
          <p:cNvSpPr txBox="1"/>
          <p:nvPr/>
        </p:nvSpPr>
        <p:spPr>
          <a:xfrm>
            <a:off x="8315862" y="3787232"/>
            <a:ext cx="349224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Conditions apply </a:t>
            </a:r>
            <a:endParaRPr sz="2000" b="0" i="0" u="none" strike="noStrike" cap="none">
              <a:solidFill>
                <a:schemeClr val="dk1"/>
              </a:solidFill>
              <a:latin typeface="Helvetica Neue"/>
              <a:ea typeface="Helvetica Neue"/>
              <a:cs typeface="Helvetica Neue"/>
              <a:sym typeface="Helvetica Neue"/>
            </a:endParaRPr>
          </a:p>
        </p:txBody>
      </p:sp>
      <p:pic>
        <p:nvPicPr>
          <p:cNvPr id="511" name="Google Shape;511;p18"/>
          <p:cNvPicPr preferRelativeResize="0"/>
          <p:nvPr/>
        </p:nvPicPr>
        <p:blipFill rotWithShape="1">
          <a:blip r:embed="rId3">
            <a:alphaModFix/>
          </a:blip>
          <a:srcRect/>
          <a:stretch/>
        </p:blipFill>
        <p:spPr>
          <a:xfrm>
            <a:off x="7085873" y="581556"/>
            <a:ext cx="665685" cy="665685"/>
          </a:xfrm>
          <a:prstGeom prst="rect">
            <a:avLst/>
          </a:prstGeom>
          <a:noFill/>
          <a:ln>
            <a:noFill/>
          </a:ln>
        </p:spPr>
      </p:pic>
      <p:pic>
        <p:nvPicPr>
          <p:cNvPr id="512" name="Google Shape;512;p18"/>
          <p:cNvPicPr preferRelativeResize="0"/>
          <p:nvPr/>
        </p:nvPicPr>
        <p:blipFill rotWithShape="1">
          <a:blip r:embed="rId4">
            <a:alphaModFix/>
          </a:blip>
          <a:srcRect/>
          <a:stretch/>
        </p:blipFill>
        <p:spPr>
          <a:xfrm>
            <a:off x="6808358" y="1914177"/>
            <a:ext cx="1220714" cy="1220714"/>
          </a:xfrm>
          <a:prstGeom prst="rect">
            <a:avLst/>
          </a:prstGeom>
          <a:noFill/>
          <a:ln>
            <a:noFill/>
          </a:ln>
        </p:spPr>
      </p:pic>
      <p:pic>
        <p:nvPicPr>
          <p:cNvPr id="513" name="Google Shape;513;p18"/>
          <p:cNvPicPr preferRelativeResize="0"/>
          <p:nvPr/>
        </p:nvPicPr>
        <p:blipFill rotWithShape="1">
          <a:blip r:embed="rId5">
            <a:alphaModFix/>
          </a:blip>
          <a:srcRect/>
          <a:stretch/>
        </p:blipFill>
        <p:spPr>
          <a:xfrm>
            <a:off x="7053205" y="3833415"/>
            <a:ext cx="698353" cy="69059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F499D"/>
        </a:solidFill>
        <a:effectLst/>
      </p:bgPr>
    </p:bg>
    <p:spTree>
      <p:nvGrpSpPr>
        <p:cNvPr id="1" name="Shape 518"/>
        <p:cNvGrpSpPr/>
        <p:nvPr/>
      </p:nvGrpSpPr>
      <p:grpSpPr>
        <a:xfrm>
          <a:off x="0" y="0"/>
          <a:ext cx="0" cy="0"/>
          <a:chOff x="0" y="0"/>
          <a:chExt cx="0" cy="0"/>
        </a:xfrm>
      </p:grpSpPr>
      <p:sp>
        <p:nvSpPr>
          <p:cNvPr id="519" name="Google Shape;519;p19"/>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0" name="Google Shape;520;p19"/>
          <p:cNvSpPr txBox="1"/>
          <p:nvPr/>
        </p:nvSpPr>
        <p:spPr>
          <a:xfrm>
            <a:off x="293842" y="682700"/>
            <a:ext cx="5986500" cy="32931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lt1"/>
                </a:solidFill>
                <a:latin typeface="Helvetica Neue"/>
                <a:ea typeface="Helvetica Neue"/>
                <a:cs typeface="Helvetica Neue"/>
                <a:sym typeface="Helvetica Neue"/>
              </a:rPr>
              <a:t>Year 11 </a:t>
            </a:r>
            <a:r>
              <a:rPr lang="en-US" sz="4800" b="0" i="0" u="none" strike="noStrike" cap="none" dirty="0">
                <a:solidFill>
                  <a:schemeClr val="lt1"/>
                </a:solidFill>
                <a:latin typeface="Helvetica Neue"/>
                <a:ea typeface="Helvetica Neue"/>
                <a:cs typeface="Helvetica Neue"/>
                <a:sym typeface="Helvetica Neue"/>
              </a:rPr>
              <a:t>at</a:t>
            </a:r>
            <a:r>
              <a:rPr lang="en-US" sz="4800" b="1" i="0" u="none" strike="noStrike" cap="none" dirty="0">
                <a:solidFill>
                  <a:schemeClr val="lt1"/>
                </a:solidFill>
                <a:latin typeface="Helvetica Neue"/>
                <a:ea typeface="Helvetica Neue"/>
                <a:cs typeface="Helvetica Neue"/>
                <a:sym typeface="Helvetica Neue"/>
              </a:rPr>
              <a:t> </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lt1"/>
                </a:solidFill>
                <a:latin typeface="Helvetica Neue"/>
                <a:ea typeface="Helvetica Neue"/>
                <a:cs typeface="Helvetica Neue"/>
                <a:sym typeface="Helvetica Neue"/>
              </a:rPr>
              <a:t>St Joseph’s</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lt1"/>
                </a:solidFill>
                <a:latin typeface="Helvetica Neue"/>
                <a:ea typeface="Helvetica Neue"/>
                <a:cs typeface="Helvetica Neue"/>
                <a:sym typeface="Helvetica Neue"/>
              </a:rPr>
              <a:t>Year 11 Mathematics</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dirty="0">
              <a:solidFill>
                <a:schemeClr val="lt1"/>
              </a:solidFill>
              <a:latin typeface="Helvetica Neue"/>
              <a:ea typeface="Helvetica Neue"/>
              <a:cs typeface="Helvetica Neue"/>
              <a:sym typeface="Helvetica Neue"/>
            </a:endParaRPr>
          </a:p>
        </p:txBody>
      </p:sp>
      <p:pic>
        <p:nvPicPr>
          <p:cNvPr id="521" name="Google Shape;521;p19"/>
          <p:cNvPicPr preferRelativeResize="0"/>
          <p:nvPr/>
        </p:nvPicPr>
        <p:blipFill rotWithShape="1">
          <a:blip r:embed="rId3">
            <a:alphaModFix/>
          </a:blip>
          <a:srcRect/>
          <a:stretch/>
        </p:blipFill>
        <p:spPr>
          <a:xfrm>
            <a:off x="7813309" y="1669422"/>
            <a:ext cx="2758657" cy="280541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6"/>
        <p:cNvGrpSpPr/>
        <p:nvPr/>
      </p:nvGrpSpPr>
      <p:grpSpPr>
        <a:xfrm>
          <a:off x="0" y="0"/>
          <a:ext cx="0" cy="0"/>
          <a:chOff x="0" y="0"/>
          <a:chExt cx="0" cy="0"/>
        </a:xfrm>
      </p:grpSpPr>
      <p:sp>
        <p:nvSpPr>
          <p:cNvPr id="527" name="Google Shape;527;p20"/>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8" name="Google Shape;528;p20"/>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9" name="Google Shape;529;p20"/>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0" name="Google Shape;530;p20"/>
          <p:cNvSpPr txBox="1"/>
          <p:nvPr/>
        </p:nvSpPr>
        <p:spPr>
          <a:xfrm>
            <a:off x="7989113" y="303799"/>
            <a:ext cx="3693785"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Helvetica Neue"/>
                <a:ea typeface="Helvetica Neue"/>
                <a:cs typeface="Helvetica Neue"/>
                <a:sym typeface="Helvetica Neue"/>
              </a:rPr>
              <a:t>Mathematics at Year 11</a:t>
            </a:r>
            <a:endParaRPr sz="1400" b="0" i="0" u="none" strike="noStrike" cap="none">
              <a:solidFill>
                <a:srgbClr val="000000"/>
              </a:solidFill>
              <a:latin typeface="Helvetica Neue"/>
              <a:ea typeface="Helvetica Neue"/>
              <a:cs typeface="Helvetica Neue"/>
              <a:sym typeface="Helvetica Neue"/>
            </a:endParaRPr>
          </a:p>
        </p:txBody>
      </p:sp>
      <p:sp>
        <p:nvSpPr>
          <p:cNvPr id="531" name="Google Shape;531;p20"/>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2" name="Google Shape;532;p20"/>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3" name="Google Shape;533;p20"/>
          <p:cNvSpPr/>
          <p:nvPr/>
        </p:nvSpPr>
        <p:spPr>
          <a:xfrm>
            <a:off x="6521570" y="3546061"/>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4" name="Google Shape;534;p20"/>
          <p:cNvSpPr/>
          <p:nvPr/>
        </p:nvSpPr>
        <p:spPr>
          <a:xfrm>
            <a:off x="6890512" y="3678102"/>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5" name="Google Shape;535;p20"/>
          <p:cNvSpPr/>
          <p:nvPr/>
        </p:nvSpPr>
        <p:spPr>
          <a:xfrm>
            <a:off x="6521570" y="519161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6" name="Google Shape;536;p20"/>
          <p:cNvSpPr/>
          <p:nvPr/>
        </p:nvSpPr>
        <p:spPr>
          <a:xfrm>
            <a:off x="6932703" y="528165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7" name="Google Shape;537;p20"/>
          <p:cNvSpPr txBox="1"/>
          <p:nvPr/>
        </p:nvSpPr>
        <p:spPr>
          <a:xfrm>
            <a:off x="152231" y="1221299"/>
            <a:ext cx="5986462" cy="39703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800"/>
              <a:buFont typeface="Arial"/>
              <a:buNone/>
            </a:pPr>
            <a:endParaRPr sz="48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Helvetica Neue"/>
                <a:ea typeface="Helvetica Neue"/>
                <a:cs typeface="Helvetica Neue"/>
                <a:sym typeface="Helvetica Neue"/>
              </a:rPr>
              <a:t>Choosing my Year 11 Course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What about Mathematics?</a:t>
            </a:r>
            <a:endParaRPr sz="2800" b="0" i="0" u="none" strike="noStrike" cap="none">
              <a:solidFill>
                <a:schemeClr val="lt1"/>
              </a:solidFill>
              <a:latin typeface="Helvetica Neue"/>
              <a:ea typeface="Helvetica Neue"/>
              <a:cs typeface="Helvetica Neue"/>
              <a:sym typeface="Helvetica Neue"/>
            </a:endParaRPr>
          </a:p>
        </p:txBody>
      </p:sp>
      <p:pic>
        <p:nvPicPr>
          <p:cNvPr id="538" name="Google Shape;538;p20"/>
          <p:cNvPicPr preferRelativeResize="0"/>
          <p:nvPr/>
        </p:nvPicPr>
        <p:blipFill rotWithShape="1">
          <a:blip r:embed="rId3">
            <a:alphaModFix/>
          </a:blip>
          <a:srcRect/>
          <a:stretch/>
        </p:blipFill>
        <p:spPr>
          <a:xfrm>
            <a:off x="7064253" y="3876999"/>
            <a:ext cx="798130" cy="647103"/>
          </a:xfrm>
          <a:prstGeom prst="rect">
            <a:avLst/>
          </a:prstGeom>
          <a:noFill/>
          <a:ln>
            <a:noFill/>
          </a:ln>
        </p:spPr>
      </p:pic>
      <p:sp>
        <p:nvSpPr>
          <p:cNvPr id="539" name="Google Shape;539;p20"/>
          <p:cNvSpPr txBox="1"/>
          <p:nvPr/>
        </p:nvSpPr>
        <p:spPr>
          <a:xfrm>
            <a:off x="8195608" y="5460943"/>
            <a:ext cx="3614691"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Some students do two Maths</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Unit 1 to 4 sequence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Helvetica Neue"/>
              <a:ea typeface="Helvetica Neue"/>
              <a:cs typeface="Helvetica Neue"/>
              <a:sym typeface="Helvetica Neue"/>
            </a:endParaRPr>
          </a:p>
        </p:txBody>
      </p:sp>
      <p:pic>
        <p:nvPicPr>
          <p:cNvPr id="540" name="Google Shape;540;p20"/>
          <p:cNvPicPr preferRelativeResize="0"/>
          <p:nvPr/>
        </p:nvPicPr>
        <p:blipFill rotWithShape="1">
          <a:blip r:embed="rId4">
            <a:alphaModFix/>
          </a:blip>
          <a:srcRect/>
          <a:stretch/>
        </p:blipFill>
        <p:spPr>
          <a:xfrm>
            <a:off x="7151497" y="2123498"/>
            <a:ext cx="590422" cy="826590"/>
          </a:xfrm>
          <a:prstGeom prst="rect">
            <a:avLst/>
          </a:prstGeom>
          <a:noFill/>
          <a:ln>
            <a:noFill/>
          </a:ln>
        </p:spPr>
      </p:pic>
      <p:pic>
        <p:nvPicPr>
          <p:cNvPr id="541" name="Google Shape;541;p20"/>
          <p:cNvPicPr preferRelativeResize="0"/>
          <p:nvPr/>
        </p:nvPicPr>
        <p:blipFill rotWithShape="1">
          <a:blip r:embed="rId5">
            <a:alphaModFix/>
          </a:blip>
          <a:srcRect/>
          <a:stretch/>
        </p:blipFill>
        <p:spPr>
          <a:xfrm>
            <a:off x="7235887" y="5461752"/>
            <a:ext cx="538316" cy="696222"/>
          </a:xfrm>
          <a:prstGeom prst="rect">
            <a:avLst/>
          </a:prstGeom>
          <a:noFill/>
          <a:ln>
            <a:noFill/>
          </a:ln>
        </p:spPr>
      </p:pic>
      <p:pic>
        <p:nvPicPr>
          <p:cNvPr id="542" name="Google Shape;542;p20"/>
          <p:cNvPicPr preferRelativeResize="0"/>
          <p:nvPr/>
        </p:nvPicPr>
        <p:blipFill rotWithShape="1">
          <a:blip r:embed="rId6">
            <a:alphaModFix/>
          </a:blip>
          <a:srcRect/>
          <a:stretch/>
        </p:blipFill>
        <p:spPr>
          <a:xfrm>
            <a:off x="7154412" y="591292"/>
            <a:ext cx="553939" cy="553939"/>
          </a:xfrm>
          <a:prstGeom prst="rect">
            <a:avLst/>
          </a:prstGeom>
          <a:noFill/>
          <a:ln>
            <a:noFill/>
          </a:ln>
        </p:spPr>
      </p:pic>
      <p:sp>
        <p:nvSpPr>
          <p:cNvPr id="543" name="Google Shape;543;p20"/>
          <p:cNvSpPr txBox="1"/>
          <p:nvPr/>
        </p:nvSpPr>
        <p:spPr>
          <a:xfrm>
            <a:off x="8198156" y="2011883"/>
            <a:ext cx="3612143"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A mathematics pathway through VCE is highly recommended</a:t>
            </a:r>
            <a:endParaRPr sz="1400" b="0" i="0" u="none" strike="noStrike" cap="none">
              <a:solidFill>
                <a:srgbClr val="000000"/>
              </a:solidFill>
              <a:latin typeface="Helvetica Neue"/>
              <a:ea typeface="Helvetica Neue"/>
              <a:cs typeface="Helvetica Neue"/>
              <a:sym typeface="Helvetica Neue"/>
            </a:endParaRPr>
          </a:p>
        </p:txBody>
      </p:sp>
      <p:sp>
        <p:nvSpPr>
          <p:cNvPr id="544" name="Google Shape;544;p20"/>
          <p:cNvSpPr txBox="1"/>
          <p:nvPr/>
        </p:nvSpPr>
        <p:spPr>
          <a:xfrm>
            <a:off x="8070755" y="3653262"/>
            <a:ext cx="3612143"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Typically, students do at least one Unit 1 to 4 sequence</a:t>
            </a:r>
            <a:endParaRPr sz="1400"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9"/>
        <p:cNvGrpSpPr/>
        <p:nvPr/>
      </p:nvGrpSpPr>
      <p:grpSpPr>
        <a:xfrm>
          <a:off x="0" y="0"/>
          <a:ext cx="0" cy="0"/>
          <a:chOff x="0" y="0"/>
          <a:chExt cx="0" cy="0"/>
        </a:xfrm>
      </p:grpSpPr>
      <p:sp>
        <p:nvSpPr>
          <p:cNvPr id="550" name="Google Shape;550;p21"/>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1" name="Google Shape;551;p21"/>
          <p:cNvSpPr txBox="1"/>
          <p:nvPr/>
        </p:nvSpPr>
        <p:spPr>
          <a:xfrm>
            <a:off x="227291" y="1876547"/>
            <a:ext cx="59865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1. </a:t>
            </a:r>
            <a:r>
              <a:rPr lang="en-US" sz="3600" b="1" i="0" u="none" strike="noStrike" cap="none">
                <a:solidFill>
                  <a:schemeClr val="lt1"/>
                </a:solidFill>
                <a:latin typeface="Helvetica Neue"/>
                <a:ea typeface="Helvetica Neue"/>
                <a:cs typeface="Helvetica Neue"/>
                <a:sym typeface="Helvetica Neue"/>
              </a:rPr>
              <a:t>General Mathematics</a:t>
            </a:r>
            <a:endParaRPr sz="2800" b="1" i="0" u="none" strike="noStrike" cap="none">
              <a:solidFill>
                <a:schemeClr val="lt1"/>
              </a:solidFill>
              <a:latin typeface="Helvetica Neue"/>
              <a:ea typeface="Helvetica Neue"/>
              <a:cs typeface="Helvetica Neue"/>
              <a:sym typeface="Helvetica Neue"/>
            </a:endParaRPr>
          </a:p>
        </p:txBody>
      </p:sp>
      <p:sp>
        <p:nvSpPr>
          <p:cNvPr id="552" name="Google Shape;552;p21"/>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3" name="Google Shape;553;p21"/>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4" name="Google Shape;554;p21"/>
          <p:cNvSpPr txBox="1"/>
          <p:nvPr/>
        </p:nvSpPr>
        <p:spPr>
          <a:xfrm>
            <a:off x="7989113" y="299489"/>
            <a:ext cx="386717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Helvetica Neue"/>
                <a:ea typeface="Helvetica Neue"/>
                <a:cs typeface="Helvetica Neue"/>
                <a:sym typeface="Helvetica Neue"/>
              </a:rPr>
              <a:t>General Mathematics</a:t>
            </a:r>
            <a:endParaRPr sz="1400" b="0" i="0" u="none" strike="noStrike" cap="none">
              <a:solidFill>
                <a:srgbClr val="000000"/>
              </a:solidFill>
              <a:latin typeface="Helvetica Neue"/>
              <a:ea typeface="Helvetica Neue"/>
              <a:cs typeface="Helvetica Neue"/>
              <a:sym typeface="Helvetica Neue"/>
            </a:endParaRPr>
          </a:p>
        </p:txBody>
      </p:sp>
      <p:sp>
        <p:nvSpPr>
          <p:cNvPr id="555" name="Google Shape;555;p21"/>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6" name="Google Shape;556;p21"/>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7" name="Google Shape;557;p21"/>
          <p:cNvSpPr txBox="1"/>
          <p:nvPr/>
        </p:nvSpPr>
        <p:spPr>
          <a:xfrm>
            <a:off x="8070485" y="2125856"/>
            <a:ext cx="378580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Articulates into Unit 3 &amp; 4 General Mathematics </a:t>
            </a:r>
            <a:endParaRPr sz="1400" b="0" i="0" u="none" strike="noStrike" cap="none">
              <a:solidFill>
                <a:srgbClr val="000000"/>
              </a:solidFill>
              <a:latin typeface="Helvetica Neue"/>
              <a:ea typeface="Helvetica Neue"/>
              <a:cs typeface="Helvetica Neue"/>
              <a:sym typeface="Helvetica Neue"/>
            </a:endParaRPr>
          </a:p>
        </p:txBody>
      </p:sp>
      <p:sp>
        <p:nvSpPr>
          <p:cNvPr id="558" name="Google Shape;558;p21"/>
          <p:cNvSpPr/>
          <p:nvPr/>
        </p:nvSpPr>
        <p:spPr>
          <a:xfrm>
            <a:off x="6521570" y="3546061"/>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9" name="Google Shape;559;p21"/>
          <p:cNvSpPr/>
          <p:nvPr/>
        </p:nvSpPr>
        <p:spPr>
          <a:xfrm>
            <a:off x="6890512" y="3678102"/>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0" name="Google Shape;560;p21"/>
          <p:cNvSpPr/>
          <p:nvPr/>
        </p:nvSpPr>
        <p:spPr>
          <a:xfrm>
            <a:off x="6521570" y="519161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1" name="Google Shape;561;p21"/>
          <p:cNvSpPr/>
          <p:nvPr/>
        </p:nvSpPr>
        <p:spPr>
          <a:xfrm>
            <a:off x="6932703" y="528165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2" name="Google Shape;562;p21"/>
          <p:cNvSpPr txBox="1"/>
          <p:nvPr/>
        </p:nvSpPr>
        <p:spPr>
          <a:xfrm>
            <a:off x="8232437" y="5260155"/>
            <a:ext cx="375828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Majority of Year 11 students complete General Mathematics</a:t>
            </a:r>
            <a:endParaRPr sz="1400" b="0" i="0" u="none" strike="noStrike" cap="none">
              <a:solidFill>
                <a:srgbClr val="000000"/>
              </a:solidFill>
              <a:latin typeface="Helvetica Neue"/>
              <a:ea typeface="Helvetica Neue"/>
              <a:cs typeface="Helvetica Neue"/>
              <a:sym typeface="Helvetica Neue"/>
            </a:endParaRPr>
          </a:p>
        </p:txBody>
      </p:sp>
      <p:pic>
        <p:nvPicPr>
          <p:cNvPr id="563" name="Google Shape;563;p21"/>
          <p:cNvPicPr preferRelativeResize="0"/>
          <p:nvPr/>
        </p:nvPicPr>
        <p:blipFill rotWithShape="1">
          <a:blip r:embed="rId3">
            <a:alphaModFix/>
          </a:blip>
          <a:srcRect/>
          <a:stretch/>
        </p:blipFill>
        <p:spPr>
          <a:xfrm>
            <a:off x="7031768" y="3776566"/>
            <a:ext cx="731411" cy="731411"/>
          </a:xfrm>
          <a:prstGeom prst="rect">
            <a:avLst/>
          </a:prstGeom>
          <a:noFill/>
          <a:ln>
            <a:noFill/>
          </a:ln>
        </p:spPr>
      </p:pic>
      <p:pic>
        <p:nvPicPr>
          <p:cNvPr id="564" name="Google Shape;564;p21"/>
          <p:cNvPicPr preferRelativeResize="0"/>
          <p:nvPr/>
        </p:nvPicPr>
        <p:blipFill rotWithShape="1">
          <a:blip r:embed="rId4">
            <a:alphaModFix/>
          </a:blip>
          <a:srcRect/>
          <a:stretch/>
        </p:blipFill>
        <p:spPr>
          <a:xfrm>
            <a:off x="7128762" y="590309"/>
            <a:ext cx="553939" cy="553939"/>
          </a:xfrm>
          <a:prstGeom prst="rect">
            <a:avLst/>
          </a:prstGeom>
          <a:noFill/>
          <a:ln>
            <a:noFill/>
          </a:ln>
        </p:spPr>
      </p:pic>
      <p:pic>
        <p:nvPicPr>
          <p:cNvPr id="565" name="Google Shape;565;p21"/>
          <p:cNvPicPr preferRelativeResize="0"/>
          <p:nvPr/>
        </p:nvPicPr>
        <p:blipFill rotWithShape="1">
          <a:blip r:embed="rId5">
            <a:alphaModFix/>
          </a:blip>
          <a:srcRect/>
          <a:stretch/>
        </p:blipFill>
        <p:spPr>
          <a:xfrm>
            <a:off x="7014075" y="2202415"/>
            <a:ext cx="798130" cy="647103"/>
          </a:xfrm>
          <a:prstGeom prst="rect">
            <a:avLst/>
          </a:prstGeom>
          <a:noFill/>
          <a:ln>
            <a:noFill/>
          </a:ln>
        </p:spPr>
      </p:pic>
      <p:sp>
        <p:nvSpPr>
          <p:cNvPr id="566" name="Google Shape;566;p21"/>
          <p:cNvSpPr txBox="1"/>
          <p:nvPr/>
        </p:nvSpPr>
        <p:spPr>
          <a:xfrm>
            <a:off x="8232437" y="3653262"/>
            <a:ext cx="362385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A Mathematics is favored for many University courses</a:t>
            </a:r>
            <a:endParaRPr sz="1400" b="0" i="0" u="none" strike="noStrike" cap="none">
              <a:solidFill>
                <a:srgbClr val="000000"/>
              </a:solidFill>
              <a:latin typeface="Helvetica Neue"/>
              <a:ea typeface="Helvetica Neue"/>
              <a:cs typeface="Helvetica Neue"/>
              <a:sym typeface="Helvetica Neue"/>
            </a:endParaRPr>
          </a:p>
        </p:txBody>
      </p:sp>
      <p:pic>
        <p:nvPicPr>
          <p:cNvPr id="567" name="Google Shape;567;p21"/>
          <p:cNvPicPr preferRelativeResize="0"/>
          <p:nvPr/>
        </p:nvPicPr>
        <p:blipFill rotWithShape="1">
          <a:blip r:embed="rId6">
            <a:alphaModFix/>
          </a:blip>
          <a:srcRect/>
          <a:stretch/>
        </p:blipFill>
        <p:spPr>
          <a:xfrm>
            <a:off x="7069796" y="5405491"/>
            <a:ext cx="808744" cy="80874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2"/>
        <p:cNvGrpSpPr/>
        <p:nvPr/>
      </p:nvGrpSpPr>
      <p:grpSpPr>
        <a:xfrm>
          <a:off x="0" y="0"/>
          <a:ext cx="0" cy="0"/>
          <a:chOff x="0" y="0"/>
          <a:chExt cx="0" cy="0"/>
        </a:xfrm>
      </p:grpSpPr>
      <p:sp>
        <p:nvSpPr>
          <p:cNvPr id="573" name="Google Shape;573;p22"/>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4" name="Google Shape;574;p22"/>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5" name="Google Shape;575;p22"/>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6" name="Google Shape;576;p22"/>
          <p:cNvSpPr txBox="1"/>
          <p:nvPr/>
        </p:nvSpPr>
        <p:spPr>
          <a:xfrm>
            <a:off x="7989113" y="299489"/>
            <a:ext cx="345603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Helvetica Neue"/>
                <a:ea typeface="Helvetica Neue"/>
                <a:cs typeface="Helvetica Neue"/>
                <a:sym typeface="Helvetica Neue"/>
              </a:rPr>
              <a:t>Mathematical Methods</a:t>
            </a:r>
            <a:endParaRPr sz="1400" b="0" i="0" u="none" strike="noStrike" cap="none">
              <a:solidFill>
                <a:srgbClr val="000000"/>
              </a:solidFill>
              <a:latin typeface="Helvetica Neue"/>
              <a:ea typeface="Helvetica Neue"/>
              <a:cs typeface="Helvetica Neue"/>
              <a:sym typeface="Helvetica Neue"/>
            </a:endParaRPr>
          </a:p>
        </p:txBody>
      </p:sp>
      <p:sp>
        <p:nvSpPr>
          <p:cNvPr id="577" name="Google Shape;577;p22"/>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8" name="Google Shape;578;p22"/>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9" name="Google Shape;579;p22"/>
          <p:cNvSpPr txBox="1"/>
          <p:nvPr/>
        </p:nvSpPr>
        <p:spPr>
          <a:xfrm>
            <a:off x="8404858" y="2145003"/>
            <a:ext cx="327804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A challenging level of Mathematics</a:t>
            </a:r>
            <a:endParaRPr sz="1400" b="0" i="0" u="none" strike="noStrike" cap="none">
              <a:solidFill>
                <a:srgbClr val="000000"/>
              </a:solidFill>
              <a:latin typeface="Helvetica Neue"/>
              <a:ea typeface="Helvetica Neue"/>
              <a:cs typeface="Helvetica Neue"/>
              <a:sym typeface="Helvetica Neue"/>
            </a:endParaRPr>
          </a:p>
        </p:txBody>
      </p:sp>
      <p:sp>
        <p:nvSpPr>
          <p:cNvPr id="580" name="Google Shape;580;p22"/>
          <p:cNvSpPr/>
          <p:nvPr/>
        </p:nvSpPr>
        <p:spPr>
          <a:xfrm>
            <a:off x="6521570" y="3546061"/>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1" name="Google Shape;581;p22"/>
          <p:cNvSpPr/>
          <p:nvPr/>
        </p:nvSpPr>
        <p:spPr>
          <a:xfrm>
            <a:off x="6890512" y="3678102"/>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2" name="Google Shape;582;p22"/>
          <p:cNvSpPr txBox="1"/>
          <p:nvPr/>
        </p:nvSpPr>
        <p:spPr>
          <a:xfrm>
            <a:off x="7989113" y="3837928"/>
            <a:ext cx="386717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A prerequisite for </a:t>
            </a:r>
            <a:r>
              <a:rPr lang="en-US" sz="2000" b="1" i="0" u="none" strike="noStrike" cap="none">
                <a:solidFill>
                  <a:schemeClr val="dk1"/>
                </a:solidFill>
                <a:latin typeface="Helvetica Neue"/>
                <a:ea typeface="Helvetica Neue"/>
                <a:cs typeface="Helvetica Neue"/>
                <a:sym typeface="Helvetica Neue"/>
              </a:rPr>
              <a:t>some </a:t>
            </a:r>
            <a:r>
              <a:rPr lang="en-US" sz="2000" b="0" i="0" u="none" strike="noStrike" cap="none">
                <a:solidFill>
                  <a:schemeClr val="dk1"/>
                </a:solidFill>
                <a:latin typeface="Helvetica Neue"/>
                <a:ea typeface="Helvetica Neue"/>
                <a:cs typeface="Helvetica Neue"/>
                <a:sym typeface="Helvetica Neue"/>
              </a:rPr>
              <a:t>tertiary courses </a:t>
            </a:r>
            <a:endParaRPr sz="1400" b="0" i="0" u="none" strike="noStrike" cap="none">
              <a:solidFill>
                <a:srgbClr val="000000"/>
              </a:solidFill>
              <a:latin typeface="Helvetica Neue"/>
              <a:ea typeface="Helvetica Neue"/>
              <a:cs typeface="Helvetica Neue"/>
              <a:sym typeface="Helvetica Neue"/>
            </a:endParaRPr>
          </a:p>
        </p:txBody>
      </p:sp>
      <p:sp>
        <p:nvSpPr>
          <p:cNvPr id="583" name="Google Shape;583;p22"/>
          <p:cNvSpPr/>
          <p:nvPr/>
        </p:nvSpPr>
        <p:spPr>
          <a:xfrm>
            <a:off x="6521570" y="519161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4" name="Google Shape;584;p22"/>
          <p:cNvSpPr/>
          <p:nvPr/>
        </p:nvSpPr>
        <p:spPr>
          <a:xfrm>
            <a:off x="6932703" y="528165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5" name="Google Shape;585;p22"/>
          <p:cNvSpPr txBox="1"/>
          <p:nvPr/>
        </p:nvSpPr>
        <p:spPr>
          <a:xfrm>
            <a:off x="8232437" y="5260155"/>
            <a:ext cx="375828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Recommended: </a:t>
            </a:r>
            <a:r>
              <a:rPr lang="en-US" sz="2000" b="0" i="0" u="none" strike="noStrike" cap="none">
                <a:solidFill>
                  <a:schemeClr val="dk1"/>
                </a:solidFill>
                <a:latin typeface="Helvetica Neue"/>
                <a:ea typeface="Helvetica Neue"/>
                <a:cs typeface="Helvetica Neue"/>
                <a:sym typeface="Helvetica Neue"/>
              </a:rPr>
              <a:t>At least a ‘C+’ in Year 10 Mathematics (Methods)</a:t>
            </a:r>
            <a:endParaRPr sz="1400" b="0" i="0" u="none" strike="noStrike" cap="none">
              <a:solidFill>
                <a:srgbClr val="000000"/>
              </a:solidFill>
              <a:latin typeface="Helvetica Neue"/>
              <a:ea typeface="Helvetica Neue"/>
              <a:cs typeface="Helvetica Neue"/>
              <a:sym typeface="Helvetica Neue"/>
            </a:endParaRPr>
          </a:p>
        </p:txBody>
      </p:sp>
      <p:pic>
        <p:nvPicPr>
          <p:cNvPr id="586" name="Google Shape;586;p22"/>
          <p:cNvPicPr preferRelativeResize="0"/>
          <p:nvPr/>
        </p:nvPicPr>
        <p:blipFill rotWithShape="1">
          <a:blip r:embed="rId3">
            <a:alphaModFix/>
          </a:blip>
          <a:srcRect/>
          <a:stretch/>
        </p:blipFill>
        <p:spPr>
          <a:xfrm>
            <a:off x="7031768" y="3776566"/>
            <a:ext cx="731411" cy="731411"/>
          </a:xfrm>
          <a:prstGeom prst="rect">
            <a:avLst/>
          </a:prstGeom>
          <a:noFill/>
          <a:ln>
            <a:noFill/>
          </a:ln>
        </p:spPr>
      </p:pic>
      <p:pic>
        <p:nvPicPr>
          <p:cNvPr id="587" name="Google Shape;587;p22"/>
          <p:cNvPicPr preferRelativeResize="0"/>
          <p:nvPr/>
        </p:nvPicPr>
        <p:blipFill rotWithShape="1">
          <a:blip r:embed="rId4">
            <a:alphaModFix/>
          </a:blip>
          <a:srcRect/>
          <a:stretch/>
        </p:blipFill>
        <p:spPr>
          <a:xfrm>
            <a:off x="6968335" y="2299921"/>
            <a:ext cx="858278" cy="670938"/>
          </a:xfrm>
          <a:prstGeom prst="rect">
            <a:avLst/>
          </a:prstGeom>
          <a:noFill/>
          <a:ln>
            <a:noFill/>
          </a:ln>
        </p:spPr>
      </p:pic>
      <p:pic>
        <p:nvPicPr>
          <p:cNvPr id="588" name="Google Shape;588;p22"/>
          <p:cNvPicPr preferRelativeResize="0"/>
          <p:nvPr/>
        </p:nvPicPr>
        <p:blipFill rotWithShape="1">
          <a:blip r:embed="rId5">
            <a:alphaModFix/>
          </a:blip>
          <a:srcRect/>
          <a:stretch/>
        </p:blipFill>
        <p:spPr>
          <a:xfrm>
            <a:off x="7128762" y="5486399"/>
            <a:ext cx="673829" cy="673829"/>
          </a:xfrm>
          <a:prstGeom prst="rect">
            <a:avLst/>
          </a:prstGeom>
          <a:noFill/>
          <a:ln>
            <a:noFill/>
          </a:ln>
        </p:spPr>
      </p:pic>
      <p:pic>
        <p:nvPicPr>
          <p:cNvPr id="589" name="Google Shape;589;p22"/>
          <p:cNvPicPr preferRelativeResize="0"/>
          <p:nvPr/>
        </p:nvPicPr>
        <p:blipFill rotWithShape="1">
          <a:blip r:embed="rId6">
            <a:alphaModFix/>
          </a:blip>
          <a:srcRect/>
          <a:stretch/>
        </p:blipFill>
        <p:spPr>
          <a:xfrm>
            <a:off x="7034840" y="483403"/>
            <a:ext cx="767751" cy="767751"/>
          </a:xfrm>
          <a:prstGeom prst="rect">
            <a:avLst/>
          </a:prstGeom>
          <a:noFill/>
          <a:ln>
            <a:noFill/>
          </a:ln>
        </p:spPr>
      </p:pic>
      <p:sp>
        <p:nvSpPr>
          <p:cNvPr id="590" name="Google Shape;590;p22"/>
          <p:cNvSpPr txBox="1"/>
          <p:nvPr/>
        </p:nvSpPr>
        <p:spPr>
          <a:xfrm>
            <a:off x="227291" y="1876547"/>
            <a:ext cx="5986500" cy="277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2. </a:t>
            </a:r>
            <a:r>
              <a:rPr lang="en-US" sz="3600" b="1" i="0" u="none" strike="noStrike" cap="none">
                <a:solidFill>
                  <a:schemeClr val="lt1"/>
                </a:solidFill>
                <a:latin typeface="Helvetica Neue"/>
                <a:ea typeface="Helvetica Neue"/>
                <a:cs typeface="Helvetica Neue"/>
                <a:sym typeface="Helvetica Neue"/>
              </a:rPr>
              <a:t>Mathematical Methods</a:t>
            </a:r>
            <a:endParaRPr sz="2800" b="1" i="0" u="none" strike="noStrike" cap="none">
              <a:solidFill>
                <a:schemeClr val="lt1"/>
              </a:solidFill>
              <a:latin typeface="Helvetica Neue"/>
              <a:ea typeface="Helvetica Neue"/>
              <a:cs typeface="Helvetica Neue"/>
              <a:sym typeface="Helvetica Neu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5"/>
        <p:cNvGrpSpPr/>
        <p:nvPr/>
      </p:nvGrpSpPr>
      <p:grpSpPr>
        <a:xfrm>
          <a:off x="0" y="0"/>
          <a:ext cx="0" cy="0"/>
          <a:chOff x="0" y="0"/>
          <a:chExt cx="0" cy="0"/>
        </a:xfrm>
      </p:grpSpPr>
      <p:sp>
        <p:nvSpPr>
          <p:cNvPr id="596" name="Google Shape;596;p23"/>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7" name="Google Shape;597;p23"/>
          <p:cNvSpPr txBox="1"/>
          <p:nvPr/>
        </p:nvSpPr>
        <p:spPr>
          <a:xfrm>
            <a:off x="77171" y="1510726"/>
            <a:ext cx="59865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3. </a:t>
            </a:r>
            <a:r>
              <a:rPr lang="en-US" sz="3600" b="1" i="0" u="none" strike="noStrike" cap="none">
                <a:solidFill>
                  <a:schemeClr val="lt1"/>
                </a:solidFill>
                <a:latin typeface="Helvetica Neue"/>
                <a:ea typeface="Helvetica Neue"/>
                <a:cs typeface="Helvetica Neue"/>
                <a:sym typeface="Helvetica Neue"/>
              </a:rPr>
              <a:t>Specialist Mathematics</a:t>
            </a:r>
            <a:endParaRPr sz="2800" b="1" i="0" u="none" strike="noStrike" cap="none">
              <a:solidFill>
                <a:schemeClr val="lt1"/>
              </a:solidFill>
              <a:latin typeface="Helvetica Neue"/>
              <a:ea typeface="Helvetica Neue"/>
              <a:cs typeface="Helvetica Neue"/>
              <a:sym typeface="Helvetica Neue"/>
            </a:endParaRPr>
          </a:p>
        </p:txBody>
      </p:sp>
      <p:sp>
        <p:nvSpPr>
          <p:cNvPr id="598" name="Google Shape;598;p23"/>
          <p:cNvSpPr/>
          <p:nvPr/>
        </p:nvSpPr>
        <p:spPr>
          <a:xfrm>
            <a:off x="6521570" y="169945"/>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9" name="Google Shape;599;p23"/>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0" name="Google Shape;600;p23"/>
          <p:cNvSpPr txBox="1"/>
          <p:nvPr/>
        </p:nvSpPr>
        <p:spPr>
          <a:xfrm>
            <a:off x="8118705" y="277146"/>
            <a:ext cx="345603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Helvetica Neue"/>
                <a:ea typeface="Helvetica Neue"/>
                <a:cs typeface="Helvetica Neue"/>
                <a:sym typeface="Helvetica Neue"/>
              </a:rPr>
              <a:t>Specialist Mathematics</a:t>
            </a:r>
            <a:endParaRPr sz="1400" b="0" i="0" u="none" strike="noStrike" cap="none">
              <a:solidFill>
                <a:srgbClr val="000000"/>
              </a:solidFill>
              <a:latin typeface="Helvetica Neue"/>
              <a:ea typeface="Helvetica Neue"/>
              <a:cs typeface="Helvetica Neue"/>
              <a:sym typeface="Helvetica Neue"/>
            </a:endParaRPr>
          </a:p>
        </p:txBody>
      </p:sp>
      <p:sp>
        <p:nvSpPr>
          <p:cNvPr id="601" name="Google Shape;601;p23"/>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2" name="Google Shape;602;p23"/>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3" name="Google Shape;603;p23"/>
          <p:cNvSpPr txBox="1"/>
          <p:nvPr/>
        </p:nvSpPr>
        <p:spPr>
          <a:xfrm>
            <a:off x="8404858" y="2145003"/>
            <a:ext cx="327804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A VERY challenging level of Mathematics</a:t>
            </a:r>
            <a:endParaRPr sz="1400" b="0" i="0" u="none" strike="noStrike" cap="none">
              <a:solidFill>
                <a:srgbClr val="000000"/>
              </a:solidFill>
              <a:latin typeface="Helvetica Neue"/>
              <a:ea typeface="Helvetica Neue"/>
              <a:cs typeface="Helvetica Neue"/>
              <a:sym typeface="Helvetica Neue"/>
            </a:endParaRPr>
          </a:p>
        </p:txBody>
      </p:sp>
      <p:sp>
        <p:nvSpPr>
          <p:cNvPr id="604" name="Google Shape;604;p23"/>
          <p:cNvSpPr/>
          <p:nvPr/>
        </p:nvSpPr>
        <p:spPr>
          <a:xfrm>
            <a:off x="6521570" y="3546061"/>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5" name="Google Shape;605;p23"/>
          <p:cNvSpPr/>
          <p:nvPr/>
        </p:nvSpPr>
        <p:spPr>
          <a:xfrm>
            <a:off x="6890512" y="3678102"/>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6" name="Google Shape;606;p23"/>
          <p:cNvSpPr txBox="1"/>
          <p:nvPr/>
        </p:nvSpPr>
        <p:spPr>
          <a:xfrm>
            <a:off x="7989113" y="3837928"/>
            <a:ext cx="386717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Must be taken in conjunction with Methods</a:t>
            </a:r>
            <a:endParaRPr sz="1400" b="0" i="0" u="none" strike="noStrike" cap="none">
              <a:solidFill>
                <a:srgbClr val="000000"/>
              </a:solidFill>
              <a:latin typeface="Helvetica Neue"/>
              <a:ea typeface="Helvetica Neue"/>
              <a:cs typeface="Helvetica Neue"/>
              <a:sym typeface="Helvetica Neue"/>
            </a:endParaRPr>
          </a:p>
        </p:txBody>
      </p:sp>
      <p:sp>
        <p:nvSpPr>
          <p:cNvPr id="607" name="Google Shape;607;p23"/>
          <p:cNvSpPr/>
          <p:nvPr/>
        </p:nvSpPr>
        <p:spPr>
          <a:xfrm>
            <a:off x="6521570" y="519161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8" name="Google Shape;608;p23"/>
          <p:cNvSpPr/>
          <p:nvPr/>
        </p:nvSpPr>
        <p:spPr>
          <a:xfrm>
            <a:off x="6932703" y="528165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9" name="Google Shape;609;p23"/>
          <p:cNvSpPr txBox="1"/>
          <p:nvPr/>
        </p:nvSpPr>
        <p:spPr>
          <a:xfrm>
            <a:off x="8019730" y="5252661"/>
            <a:ext cx="394037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For students consistently achieving a very high level in Year 10 Math Methods</a:t>
            </a:r>
            <a:endParaRPr sz="1400" b="0" i="0" u="none" strike="noStrike" cap="none">
              <a:solidFill>
                <a:srgbClr val="000000"/>
              </a:solidFill>
              <a:latin typeface="Helvetica Neue"/>
              <a:ea typeface="Helvetica Neue"/>
              <a:cs typeface="Helvetica Neue"/>
              <a:sym typeface="Helvetica Neue"/>
            </a:endParaRPr>
          </a:p>
        </p:txBody>
      </p:sp>
      <p:pic>
        <p:nvPicPr>
          <p:cNvPr id="610" name="Google Shape;610;p23"/>
          <p:cNvPicPr preferRelativeResize="0"/>
          <p:nvPr/>
        </p:nvPicPr>
        <p:blipFill rotWithShape="1">
          <a:blip r:embed="rId3">
            <a:alphaModFix/>
          </a:blip>
          <a:srcRect/>
          <a:stretch/>
        </p:blipFill>
        <p:spPr>
          <a:xfrm>
            <a:off x="7041675" y="3837928"/>
            <a:ext cx="747115" cy="747115"/>
          </a:xfrm>
          <a:prstGeom prst="rect">
            <a:avLst/>
          </a:prstGeom>
          <a:noFill/>
          <a:ln>
            <a:noFill/>
          </a:ln>
        </p:spPr>
      </p:pic>
      <p:pic>
        <p:nvPicPr>
          <p:cNvPr id="611" name="Google Shape;611;p23"/>
          <p:cNvPicPr preferRelativeResize="0"/>
          <p:nvPr/>
        </p:nvPicPr>
        <p:blipFill rotWithShape="1">
          <a:blip r:embed="rId4">
            <a:alphaModFix/>
          </a:blip>
          <a:srcRect/>
          <a:stretch/>
        </p:blipFill>
        <p:spPr>
          <a:xfrm>
            <a:off x="6986092" y="2225032"/>
            <a:ext cx="858278" cy="670938"/>
          </a:xfrm>
          <a:prstGeom prst="rect">
            <a:avLst/>
          </a:prstGeom>
          <a:noFill/>
          <a:ln>
            <a:noFill/>
          </a:ln>
        </p:spPr>
      </p:pic>
      <p:pic>
        <p:nvPicPr>
          <p:cNvPr id="612" name="Google Shape;612;p23"/>
          <p:cNvPicPr preferRelativeResize="0"/>
          <p:nvPr/>
        </p:nvPicPr>
        <p:blipFill rotWithShape="1">
          <a:blip r:embed="rId5">
            <a:alphaModFix/>
          </a:blip>
          <a:srcRect/>
          <a:stretch/>
        </p:blipFill>
        <p:spPr>
          <a:xfrm>
            <a:off x="7055170" y="5511963"/>
            <a:ext cx="811476" cy="640164"/>
          </a:xfrm>
          <a:prstGeom prst="rect">
            <a:avLst/>
          </a:prstGeom>
          <a:noFill/>
          <a:ln>
            <a:noFill/>
          </a:ln>
        </p:spPr>
      </p:pic>
      <p:pic>
        <p:nvPicPr>
          <p:cNvPr id="613" name="Google Shape;613;p23"/>
          <p:cNvPicPr preferRelativeResize="0"/>
          <p:nvPr/>
        </p:nvPicPr>
        <p:blipFill rotWithShape="1">
          <a:blip r:embed="rId6">
            <a:alphaModFix/>
          </a:blip>
          <a:srcRect/>
          <a:stretch/>
        </p:blipFill>
        <p:spPr>
          <a:xfrm>
            <a:off x="7062295" y="565597"/>
            <a:ext cx="705873" cy="70587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8"/>
        <p:cNvGrpSpPr/>
        <p:nvPr/>
      </p:nvGrpSpPr>
      <p:grpSpPr>
        <a:xfrm>
          <a:off x="0" y="0"/>
          <a:ext cx="0" cy="0"/>
          <a:chOff x="0" y="0"/>
          <a:chExt cx="0" cy="0"/>
        </a:xfrm>
      </p:grpSpPr>
      <p:sp>
        <p:nvSpPr>
          <p:cNvPr id="619" name="Google Shape;619;p24"/>
          <p:cNvSpPr/>
          <p:nvPr/>
        </p:nvSpPr>
        <p:spPr>
          <a:xfrm>
            <a:off x="6521570" y="207033"/>
            <a:ext cx="5469147" cy="1846782"/>
          </a:xfrm>
          <a:prstGeom prst="rect">
            <a:avLst/>
          </a:prstGeom>
          <a:solidFill>
            <a:srgbClr val="D8D8D8"/>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0"/>
              <a:buFont typeface="Arial"/>
              <a:buNone/>
            </a:pPr>
            <a:r>
              <a:rPr lang="en-US" sz="3000" i="0" u="none" strike="noStrike" cap="none" dirty="0">
                <a:solidFill>
                  <a:schemeClr val="dk1"/>
                </a:solidFill>
                <a:latin typeface="Helvetica Neue"/>
                <a:ea typeface="Helvetica Neue"/>
                <a:cs typeface="Helvetica Neue"/>
                <a:sym typeface="Helvetica Neue"/>
              </a:rPr>
              <a:t>an English plus Five</a:t>
            </a:r>
            <a:endParaRPr sz="1400" i="0" u="none" strike="noStrike" cap="none" dirty="0">
              <a:solidFill>
                <a:srgbClr val="000000"/>
              </a:solidFill>
              <a:latin typeface="Helvetica Neue"/>
              <a:ea typeface="Helvetica Neue"/>
              <a:cs typeface="Helvetica Neue"/>
              <a:sym typeface="Helvetica Neue"/>
            </a:endParaRPr>
          </a:p>
        </p:txBody>
      </p:sp>
      <p:sp>
        <p:nvSpPr>
          <p:cNvPr id="620" name="Google Shape;620;p24"/>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p24"/>
          <p:cNvSpPr txBox="1"/>
          <p:nvPr/>
        </p:nvSpPr>
        <p:spPr>
          <a:xfrm>
            <a:off x="-44054" y="914399"/>
            <a:ext cx="6194822" cy="46474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Year 11 </a:t>
            </a:r>
            <a:r>
              <a:rPr lang="en-US" sz="4800" b="0" i="0" u="none" strike="noStrike" cap="none">
                <a:solidFill>
                  <a:schemeClr val="lt1"/>
                </a:solidFill>
                <a:latin typeface="Helvetica Neue"/>
                <a:ea typeface="Helvetica Neue"/>
                <a:cs typeface="Helvetica Neue"/>
                <a:sym typeface="Helvetica Neue"/>
              </a:rPr>
              <a:t>at</a:t>
            </a:r>
            <a:r>
              <a:rPr lang="en-US" sz="4800" b="1" i="0" u="none" strike="noStrike" cap="none">
                <a:solidFill>
                  <a:schemeClr val="lt1"/>
                </a:solidFill>
                <a:latin typeface="Helvetica Neue"/>
                <a:ea typeface="Helvetica Neue"/>
                <a:cs typeface="Helvetica Neue"/>
                <a:sym typeface="Helvetica Neue"/>
              </a:rPr>
              <a:t> </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St Joseph’s</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Helvetica Neue"/>
                <a:ea typeface="Helvetica Neue"/>
                <a:cs typeface="Helvetica Neue"/>
                <a:sym typeface="Helvetica Neue"/>
              </a:rPr>
              <a:t>Choosing a Year 11 Course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Helvetica Neue"/>
                <a:ea typeface="Helvetica Neue"/>
                <a:cs typeface="Helvetica Neue"/>
                <a:sym typeface="Helvetica Neue"/>
              </a:rPr>
              <a:t>What next?</a:t>
            </a:r>
            <a:endParaRPr sz="1400" b="0" i="0" u="none" strike="noStrike" cap="none">
              <a:solidFill>
                <a:srgbClr val="000000"/>
              </a:solidFill>
              <a:latin typeface="Helvetica Neue"/>
              <a:ea typeface="Helvetica Neue"/>
              <a:cs typeface="Helvetica Neue"/>
              <a:sym typeface="Helvetica Neue"/>
            </a:endParaRPr>
          </a:p>
        </p:txBody>
      </p:sp>
      <p:sp>
        <p:nvSpPr>
          <p:cNvPr id="622" name="Google Shape;622;p24"/>
          <p:cNvSpPr/>
          <p:nvPr/>
        </p:nvSpPr>
        <p:spPr>
          <a:xfrm>
            <a:off x="6932703" y="602219"/>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23" name="Google Shape;623;p24"/>
          <p:cNvPicPr preferRelativeResize="0"/>
          <p:nvPr/>
        </p:nvPicPr>
        <p:blipFill rotWithShape="1">
          <a:blip r:embed="rId3">
            <a:alphaModFix/>
          </a:blip>
          <a:srcRect/>
          <a:stretch/>
        </p:blipFill>
        <p:spPr>
          <a:xfrm>
            <a:off x="7167593" y="835553"/>
            <a:ext cx="586629" cy="58974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8"/>
        <p:cNvGrpSpPr/>
        <p:nvPr/>
      </p:nvGrpSpPr>
      <p:grpSpPr>
        <a:xfrm>
          <a:off x="0" y="0"/>
          <a:ext cx="0" cy="0"/>
          <a:chOff x="0" y="0"/>
          <a:chExt cx="0" cy="0"/>
        </a:xfrm>
      </p:grpSpPr>
      <p:sp>
        <p:nvSpPr>
          <p:cNvPr id="629" name="Google Shape;629;p25"/>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0" name="Google Shape;630;p25"/>
          <p:cNvSpPr txBox="1"/>
          <p:nvPr/>
        </p:nvSpPr>
        <p:spPr>
          <a:xfrm>
            <a:off x="148255" y="1082816"/>
            <a:ext cx="5986500" cy="3355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800"/>
              <a:buFont typeface="Arial"/>
              <a:buNone/>
            </a:pPr>
            <a:endParaRPr sz="48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800"/>
              <a:buFont typeface="Arial"/>
              <a:buNone/>
            </a:pPr>
            <a:endParaRPr sz="48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200"/>
              <a:buFont typeface="Arial"/>
              <a:buNone/>
            </a:pPr>
            <a:r>
              <a:rPr lang="en-US" sz="3200" b="1" i="1" u="none" strike="noStrike" cap="none">
                <a:solidFill>
                  <a:srgbClr val="FFFF00"/>
                </a:solidFill>
                <a:latin typeface="Helvetica Neue"/>
                <a:ea typeface="Helvetica Neue"/>
                <a:cs typeface="Helvetica Neue"/>
                <a:sym typeface="Helvetica Neue"/>
              </a:rPr>
              <a:t>Continuing</a:t>
            </a:r>
            <a:endParaRPr sz="1400" b="0" i="0" u="none" strike="noStrike" cap="none">
              <a:solidFill>
                <a:srgbClr val="FFFF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Accelerated Studies?</a:t>
            </a:r>
            <a:endParaRPr sz="2800" b="0" i="0" u="none" strike="noStrike" cap="none">
              <a:solidFill>
                <a:schemeClr val="lt1"/>
              </a:solidFill>
              <a:latin typeface="Helvetica Neue"/>
              <a:ea typeface="Helvetica Neue"/>
              <a:cs typeface="Helvetica Neue"/>
              <a:sym typeface="Helvetica Neue"/>
            </a:endParaRPr>
          </a:p>
        </p:txBody>
      </p:sp>
      <p:sp>
        <p:nvSpPr>
          <p:cNvPr id="631" name="Google Shape;631;p25"/>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2" name="Google Shape;632;p25"/>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3" name="Google Shape;633;p25"/>
          <p:cNvSpPr txBox="1"/>
          <p:nvPr/>
        </p:nvSpPr>
        <p:spPr>
          <a:xfrm>
            <a:off x="8151805" y="314234"/>
            <a:ext cx="345603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7030A0"/>
                </a:solidFill>
                <a:latin typeface="Helvetica Neue"/>
                <a:ea typeface="Helvetica Neue"/>
                <a:cs typeface="Helvetica Neue"/>
                <a:sym typeface="Helvetica Neue"/>
              </a:rPr>
              <a:t>Accelerated Studies?</a:t>
            </a:r>
            <a:endParaRPr sz="1400" b="0" i="0" u="none" strike="noStrike" cap="none">
              <a:solidFill>
                <a:srgbClr val="000000"/>
              </a:solidFill>
              <a:latin typeface="Helvetica Neue"/>
              <a:ea typeface="Helvetica Neue"/>
              <a:cs typeface="Helvetica Neue"/>
              <a:sym typeface="Helvetica Neue"/>
            </a:endParaRPr>
          </a:p>
        </p:txBody>
      </p:sp>
      <p:sp>
        <p:nvSpPr>
          <p:cNvPr id="634" name="Google Shape;634;p25"/>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5" name="Google Shape;635;p25"/>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6" name="Google Shape;636;p25"/>
          <p:cNvSpPr txBox="1"/>
          <p:nvPr/>
        </p:nvSpPr>
        <p:spPr>
          <a:xfrm>
            <a:off x="8329798" y="2061100"/>
            <a:ext cx="3278042"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Helvetica Neue"/>
                <a:ea typeface="Helvetica Neue"/>
                <a:cs typeface="Helvetica Neue"/>
                <a:sym typeface="Helvetica Neue"/>
              </a:rPr>
              <a:t>Most accelerated studies commenced in Year 10 2026</a:t>
            </a:r>
            <a:endParaRPr sz="1400" b="0" i="0" u="none" strike="noStrike" cap="none" dirty="0">
              <a:solidFill>
                <a:srgbClr val="000000"/>
              </a:solidFill>
              <a:latin typeface="Helvetica Neue"/>
              <a:ea typeface="Helvetica Neue"/>
              <a:cs typeface="Helvetica Neue"/>
              <a:sym typeface="Helvetica Neue"/>
            </a:endParaRPr>
          </a:p>
        </p:txBody>
      </p:sp>
      <p:sp>
        <p:nvSpPr>
          <p:cNvPr id="637" name="Google Shape;637;p25"/>
          <p:cNvSpPr/>
          <p:nvPr/>
        </p:nvSpPr>
        <p:spPr>
          <a:xfrm>
            <a:off x="6521570" y="3546061"/>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8" name="Google Shape;638;p25"/>
          <p:cNvSpPr/>
          <p:nvPr/>
        </p:nvSpPr>
        <p:spPr>
          <a:xfrm>
            <a:off x="6890512" y="3678102"/>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9" name="Google Shape;639;p25"/>
          <p:cNvSpPr txBox="1"/>
          <p:nvPr/>
        </p:nvSpPr>
        <p:spPr>
          <a:xfrm>
            <a:off x="7989113" y="3837928"/>
            <a:ext cx="386717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Includes VCE (Unit 3 &amp; 4) &amp; some VET Studies</a:t>
            </a:r>
            <a:endParaRPr sz="1400" b="0" i="0" u="none" strike="noStrike" cap="none">
              <a:solidFill>
                <a:srgbClr val="000000"/>
              </a:solidFill>
              <a:latin typeface="Helvetica Neue"/>
              <a:ea typeface="Helvetica Neue"/>
              <a:cs typeface="Helvetica Neue"/>
              <a:sym typeface="Helvetica Neue"/>
            </a:endParaRPr>
          </a:p>
        </p:txBody>
      </p:sp>
      <p:sp>
        <p:nvSpPr>
          <p:cNvPr id="640" name="Google Shape;640;p25"/>
          <p:cNvSpPr/>
          <p:nvPr/>
        </p:nvSpPr>
        <p:spPr>
          <a:xfrm>
            <a:off x="6521570" y="519161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1" name="Google Shape;641;p25"/>
          <p:cNvSpPr/>
          <p:nvPr/>
        </p:nvSpPr>
        <p:spPr>
          <a:xfrm>
            <a:off x="6932703" y="528165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2" name="Google Shape;642;p25"/>
          <p:cNvSpPr txBox="1"/>
          <p:nvPr/>
        </p:nvSpPr>
        <p:spPr>
          <a:xfrm>
            <a:off x="8067368" y="5306976"/>
            <a:ext cx="39234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Limited opportunities for students to complete Unit 3 &amp; 4 studies without completing </a:t>
            </a:r>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Units 1 &amp; 2</a:t>
            </a:r>
            <a:endParaRPr sz="1400" b="0" i="0" u="none" strike="noStrike" cap="none">
              <a:solidFill>
                <a:srgbClr val="000000"/>
              </a:solidFill>
              <a:latin typeface="Helvetica Neue"/>
              <a:ea typeface="Helvetica Neue"/>
              <a:cs typeface="Helvetica Neue"/>
              <a:sym typeface="Helvetica Neue"/>
            </a:endParaRPr>
          </a:p>
        </p:txBody>
      </p:sp>
      <p:pic>
        <p:nvPicPr>
          <p:cNvPr id="643" name="Google Shape;643;p25"/>
          <p:cNvPicPr preferRelativeResize="0"/>
          <p:nvPr/>
        </p:nvPicPr>
        <p:blipFill rotWithShape="1">
          <a:blip r:embed="rId3">
            <a:alphaModFix/>
          </a:blip>
          <a:srcRect/>
          <a:stretch/>
        </p:blipFill>
        <p:spPr>
          <a:xfrm>
            <a:off x="6879412" y="651742"/>
            <a:ext cx="979713" cy="431074"/>
          </a:xfrm>
          <a:prstGeom prst="rect">
            <a:avLst/>
          </a:prstGeom>
          <a:noFill/>
          <a:ln>
            <a:noFill/>
          </a:ln>
        </p:spPr>
      </p:pic>
      <p:pic>
        <p:nvPicPr>
          <p:cNvPr id="644" name="Google Shape;644;p25"/>
          <p:cNvPicPr preferRelativeResize="0"/>
          <p:nvPr/>
        </p:nvPicPr>
        <p:blipFill rotWithShape="1">
          <a:blip r:embed="rId3">
            <a:alphaModFix/>
          </a:blip>
          <a:srcRect/>
          <a:stretch/>
        </p:blipFill>
        <p:spPr>
          <a:xfrm>
            <a:off x="6907616" y="2321256"/>
            <a:ext cx="979713" cy="431074"/>
          </a:xfrm>
          <a:prstGeom prst="rect">
            <a:avLst/>
          </a:prstGeom>
          <a:noFill/>
          <a:ln>
            <a:noFill/>
          </a:ln>
        </p:spPr>
      </p:pic>
      <p:pic>
        <p:nvPicPr>
          <p:cNvPr id="645" name="Google Shape;645;p25"/>
          <p:cNvPicPr preferRelativeResize="0"/>
          <p:nvPr/>
        </p:nvPicPr>
        <p:blipFill rotWithShape="1">
          <a:blip r:embed="rId3">
            <a:alphaModFix/>
          </a:blip>
          <a:srcRect/>
          <a:stretch/>
        </p:blipFill>
        <p:spPr>
          <a:xfrm>
            <a:off x="6861304" y="3990770"/>
            <a:ext cx="979713" cy="431074"/>
          </a:xfrm>
          <a:prstGeom prst="rect">
            <a:avLst/>
          </a:prstGeom>
          <a:noFill/>
          <a:ln>
            <a:noFill/>
          </a:ln>
        </p:spPr>
      </p:pic>
      <p:pic>
        <p:nvPicPr>
          <p:cNvPr id="646" name="Google Shape;646;p25"/>
          <p:cNvPicPr preferRelativeResize="0"/>
          <p:nvPr/>
        </p:nvPicPr>
        <p:blipFill rotWithShape="1">
          <a:blip r:embed="rId4">
            <a:alphaModFix/>
          </a:blip>
          <a:srcRect/>
          <a:stretch/>
        </p:blipFill>
        <p:spPr>
          <a:xfrm>
            <a:off x="7016908" y="5361615"/>
            <a:ext cx="887999" cy="8879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1"/>
        <p:cNvGrpSpPr/>
        <p:nvPr/>
      </p:nvGrpSpPr>
      <p:grpSpPr>
        <a:xfrm>
          <a:off x="0" y="0"/>
          <a:ext cx="0" cy="0"/>
          <a:chOff x="0" y="0"/>
          <a:chExt cx="0" cy="0"/>
        </a:xfrm>
      </p:grpSpPr>
      <p:sp>
        <p:nvSpPr>
          <p:cNvPr id="652" name="Google Shape;652;p26"/>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3" name="Google Shape;653;p26"/>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4" name="Google Shape;654;p26"/>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5" name="Google Shape;655;p26"/>
          <p:cNvSpPr txBox="1"/>
          <p:nvPr/>
        </p:nvSpPr>
        <p:spPr>
          <a:xfrm>
            <a:off x="8153005" y="314234"/>
            <a:ext cx="345603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7030A0"/>
                </a:solidFill>
                <a:latin typeface="Helvetica Neue"/>
                <a:ea typeface="Helvetica Neue"/>
                <a:cs typeface="Helvetica Neue"/>
                <a:sym typeface="Helvetica Neue"/>
              </a:rPr>
              <a:t>Accelerated Studies</a:t>
            </a:r>
            <a:endParaRPr sz="1400" b="0" i="0" u="none" strike="noStrike" cap="none">
              <a:solidFill>
                <a:srgbClr val="000000"/>
              </a:solidFill>
              <a:latin typeface="Helvetica Neue"/>
              <a:ea typeface="Helvetica Neue"/>
              <a:cs typeface="Helvetica Neue"/>
              <a:sym typeface="Helvetica Neue"/>
            </a:endParaRPr>
          </a:p>
        </p:txBody>
      </p:sp>
      <p:sp>
        <p:nvSpPr>
          <p:cNvPr id="656" name="Google Shape;656;p26"/>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7" name="Google Shape;657;p26"/>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8" name="Google Shape;658;p26"/>
          <p:cNvSpPr txBox="1"/>
          <p:nvPr/>
        </p:nvSpPr>
        <p:spPr>
          <a:xfrm>
            <a:off x="8067366" y="1986055"/>
            <a:ext cx="3837301"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Continued VET Acceleration: </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Promotion subject to meeting competencies</a:t>
            </a:r>
            <a:endParaRPr sz="1400" b="0" i="0" u="none" strike="noStrike" cap="none">
              <a:solidFill>
                <a:srgbClr val="000000"/>
              </a:solidFill>
              <a:latin typeface="Helvetica Neue"/>
              <a:ea typeface="Helvetica Neue"/>
              <a:cs typeface="Helvetica Neue"/>
              <a:sym typeface="Helvetica Neue"/>
            </a:endParaRPr>
          </a:p>
        </p:txBody>
      </p:sp>
      <p:sp>
        <p:nvSpPr>
          <p:cNvPr id="659" name="Google Shape;659;p26"/>
          <p:cNvSpPr/>
          <p:nvPr/>
        </p:nvSpPr>
        <p:spPr>
          <a:xfrm>
            <a:off x="6521570" y="3546061"/>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0" name="Google Shape;660;p26"/>
          <p:cNvSpPr/>
          <p:nvPr/>
        </p:nvSpPr>
        <p:spPr>
          <a:xfrm>
            <a:off x="6890512" y="3678102"/>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1" name="Google Shape;661;p26"/>
          <p:cNvSpPr txBox="1"/>
          <p:nvPr/>
        </p:nvSpPr>
        <p:spPr>
          <a:xfrm>
            <a:off x="7997752" y="3548213"/>
            <a:ext cx="38673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Helvetica Neue"/>
                <a:ea typeface="Helvetica Neue"/>
                <a:cs typeface="Helvetica Neue"/>
                <a:sym typeface="Helvetica Neue"/>
              </a:rPr>
              <a:t>Continued VCE Acceleration: </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Helvetica Neue"/>
                <a:ea typeface="Helvetica Neue"/>
                <a:cs typeface="Helvetica Neue"/>
                <a:sym typeface="Helvetica Neue"/>
              </a:rPr>
              <a:t>Students must achieve a ‘B+’ Overall Grade in Unit 1 &amp; 2 to continue Acceleration into </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Helvetica Neue"/>
                <a:ea typeface="Helvetica Neue"/>
                <a:cs typeface="Helvetica Neue"/>
                <a:sym typeface="Helvetica Neue"/>
              </a:rPr>
              <a:t>Unit 3 &amp; 4</a:t>
            </a:r>
            <a:endParaRPr sz="1400" b="0" i="0" u="none" strike="noStrike" cap="none">
              <a:solidFill>
                <a:srgbClr val="000000"/>
              </a:solidFill>
              <a:latin typeface="Helvetica Neue"/>
              <a:ea typeface="Helvetica Neue"/>
              <a:cs typeface="Helvetica Neue"/>
              <a:sym typeface="Helvetica Neue"/>
            </a:endParaRPr>
          </a:p>
        </p:txBody>
      </p:sp>
      <p:sp>
        <p:nvSpPr>
          <p:cNvPr id="662" name="Google Shape;662;p26"/>
          <p:cNvSpPr/>
          <p:nvPr/>
        </p:nvSpPr>
        <p:spPr>
          <a:xfrm>
            <a:off x="6521570" y="519161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3" name="Google Shape;663;p26"/>
          <p:cNvSpPr/>
          <p:nvPr/>
        </p:nvSpPr>
        <p:spPr>
          <a:xfrm>
            <a:off x="6932703" y="528165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4" name="Google Shape;664;p26"/>
          <p:cNvSpPr txBox="1"/>
          <p:nvPr/>
        </p:nvSpPr>
        <p:spPr>
          <a:xfrm>
            <a:off x="8067366" y="5256364"/>
            <a:ext cx="3923349"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800" b="0" i="0" u="none" strike="noStrike" cap="none">
                <a:solidFill>
                  <a:schemeClr val="dk1"/>
                </a:solidFill>
                <a:latin typeface="Helvetica Neue"/>
                <a:ea typeface="Helvetica Neue"/>
                <a:cs typeface="Helvetica Neue"/>
                <a:sym typeface="Helvetica Neue"/>
              </a:rPr>
              <a:t>Repeating (accelerated) subjects</a:t>
            </a:r>
            <a:endParaRPr sz="1800" b="0" i="0" u="none" strike="noStrike" cap="none">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1800" b="0" i="0" u="none" strike="noStrike" cap="none">
                <a:solidFill>
                  <a:schemeClr val="dk1"/>
                </a:solidFill>
                <a:latin typeface="Helvetica Neue"/>
                <a:ea typeface="Helvetica Neue"/>
                <a:cs typeface="Helvetica Neue"/>
                <a:sym typeface="Helvetica Neue"/>
              </a:rPr>
              <a:t>or choosing other options available for students who do not meet promotion criteria</a:t>
            </a:r>
            <a:endParaRPr sz="1800" b="0" i="0" u="none" strike="noStrike" cap="none">
              <a:solidFill>
                <a:schemeClr val="dk1"/>
              </a:solidFill>
              <a:latin typeface="Helvetica Neue"/>
              <a:ea typeface="Helvetica Neue"/>
              <a:cs typeface="Helvetica Neue"/>
              <a:sym typeface="Helvetica Neue"/>
            </a:endParaRPr>
          </a:p>
        </p:txBody>
      </p:sp>
      <p:pic>
        <p:nvPicPr>
          <p:cNvPr id="665" name="Google Shape;665;p26"/>
          <p:cNvPicPr preferRelativeResize="0"/>
          <p:nvPr/>
        </p:nvPicPr>
        <p:blipFill rotWithShape="1">
          <a:blip r:embed="rId3">
            <a:alphaModFix/>
          </a:blip>
          <a:srcRect/>
          <a:stretch/>
        </p:blipFill>
        <p:spPr>
          <a:xfrm>
            <a:off x="6879412" y="651742"/>
            <a:ext cx="979713" cy="431074"/>
          </a:xfrm>
          <a:prstGeom prst="rect">
            <a:avLst/>
          </a:prstGeom>
          <a:noFill/>
          <a:ln>
            <a:noFill/>
          </a:ln>
        </p:spPr>
      </p:pic>
      <p:pic>
        <p:nvPicPr>
          <p:cNvPr id="666" name="Google Shape;666;p26"/>
          <p:cNvPicPr preferRelativeResize="0"/>
          <p:nvPr/>
        </p:nvPicPr>
        <p:blipFill rotWithShape="1">
          <a:blip r:embed="rId4">
            <a:alphaModFix/>
          </a:blip>
          <a:srcRect/>
          <a:stretch/>
        </p:blipFill>
        <p:spPr>
          <a:xfrm>
            <a:off x="7066231" y="3920011"/>
            <a:ext cx="810437" cy="572591"/>
          </a:xfrm>
          <a:prstGeom prst="rect">
            <a:avLst/>
          </a:prstGeom>
          <a:noFill/>
          <a:ln>
            <a:noFill/>
          </a:ln>
        </p:spPr>
      </p:pic>
      <p:pic>
        <p:nvPicPr>
          <p:cNvPr id="667" name="Google Shape;667;p26"/>
          <p:cNvPicPr preferRelativeResize="0"/>
          <p:nvPr/>
        </p:nvPicPr>
        <p:blipFill rotWithShape="1">
          <a:blip r:embed="rId5">
            <a:alphaModFix/>
          </a:blip>
          <a:srcRect/>
          <a:stretch/>
        </p:blipFill>
        <p:spPr>
          <a:xfrm>
            <a:off x="7016908" y="2166654"/>
            <a:ext cx="713389" cy="704996"/>
          </a:xfrm>
          <a:prstGeom prst="rect">
            <a:avLst/>
          </a:prstGeom>
          <a:noFill/>
          <a:ln>
            <a:noFill/>
          </a:ln>
        </p:spPr>
      </p:pic>
      <p:pic>
        <p:nvPicPr>
          <p:cNvPr id="668" name="Google Shape;668;p26"/>
          <p:cNvPicPr preferRelativeResize="0"/>
          <p:nvPr/>
        </p:nvPicPr>
        <p:blipFill rotWithShape="1">
          <a:blip r:embed="rId6">
            <a:alphaModFix/>
          </a:blip>
          <a:srcRect/>
          <a:stretch/>
        </p:blipFill>
        <p:spPr>
          <a:xfrm>
            <a:off x="6949594" y="5460943"/>
            <a:ext cx="959529" cy="697839"/>
          </a:xfrm>
          <a:prstGeom prst="rect">
            <a:avLst/>
          </a:prstGeom>
          <a:noFill/>
          <a:ln>
            <a:noFill/>
          </a:ln>
        </p:spPr>
      </p:pic>
      <p:sp>
        <p:nvSpPr>
          <p:cNvPr id="669" name="Google Shape;669;p26"/>
          <p:cNvSpPr txBox="1"/>
          <p:nvPr/>
        </p:nvSpPr>
        <p:spPr>
          <a:xfrm>
            <a:off x="148255" y="1082816"/>
            <a:ext cx="5986500" cy="323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4800"/>
              <a:buFont typeface="Arial"/>
              <a:buNone/>
            </a:pPr>
            <a:endParaRPr sz="4000" b="0"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800"/>
              <a:buFont typeface="Arial"/>
              <a:buNone/>
            </a:pPr>
            <a:endParaRPr sz="48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200"/>
              <a:buFont typeface="Arial"/>
              <a:buNone/>
            </a:pPr>
            <a:r>
              <a:rPr lang="en-US" sz="3200" b="1" i="1" u="none" strike="noStrike" cap="none">
                <a:solidFill>
                  <a:srgbClr val="00B0F0"/>
                </a:solidFill>
                <a:latin typeface="Helvetica Neue"/>
                <a:ea typeface="Helvetica Neue"/>
                <a:cs typeface="Helvetica Neue"/>
                <a:sym typeface="Helvetica Neue"/>
              </a:rPr>
              <a:t>Continuing</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Accelerated Studies</a:t>
            </a:r>
            <a:endParaRPr sz="2800" b="0" i="0" u="none" strike="noStrike" cap="none">
              <a:solidFill>
                <a:schemeClr val="lt1"/>
              </a:solidFill>
              <a:latin typeface="Helvetica Neue"/>
              <a:ea typeface="Helvetica Neue"/>
              <a:cs typeface="Helvetica Neue"/>
              <a:sym typeface="Helvetica Neue"/>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4"/>
        <p:cNvGrpSpPr/>
        <p:nvPr/>
      </p:nvGrpSpPr>
      <p:grpSpPr>
        <a:xfrm>
          <a:off x="0" y="0"/>
          <a:ext cx="0" cy="0"/>
          <a:chOff x="0" y="0"/>
          <a:chExt cx="0" cy="0"/>
        </a:xfrm>
      </p:grpSpPr>
      <p:sp>
        <p:nvSpPr>
          <p:cNvPr id="675" name="Google Shape;675;p27"/>
          <p:cNvSpPr/>
          <p:nvPr/>
        </p:nvSpPr>
        <p:spPr>
          <a:xfrm>
            <a:off x="6521570" y="1870614"/>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6" name="Google Shape;676;p27"/>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7" name="Google Shape;677;p27"/>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8" name="Google Shape;678;p27"/>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9" name="Google Shape;679;p27"/>
          <p:cNvSpPr txBox="1"/>
          <p:nvPr/>
        </p:nvSpPr>
        <p:spPr>
          <a:xfrm>
            <a:off x="8153005" y="267114"/>
            <a:ext cx="345603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7030A0"/>
                </a:solidFill>
                <a:latin typeface="Helvetica Neue"/>
                <a:ea typeface="Helvetica Neue"/>
                <a:cs typeface="Helvetica Neue"/>
                <a:sym typeface="Helvetica Neue"/>
              </a:rPr>
              <a:t>Accelerated Studies</a:t>
            </a:r>
            <a:endParaRPr sz="1400" b="0" i="0" u="none" strike="noStrike" cap="none">
              <a:solidFill>
                <a:srgbClr val="000000"/>
              </a:solidFill>
              <a:latin typeface="Helvetica Neue"/>
              <a:ea typeface="Helvetica Neue"/>
              <a:cs typeface="Helvetica Neue"/>
              <a:sym typeface="Helvetica Neue"/>
            </a:endParaRPr>
          </a:p>
        </p:txBody>
      </p:sp>
      <p:pic>
        <p:nvPicPr>
          <p:cNvPr id="680" name="Google Shape;680;p27"/>
          <p:cNvPicPr preferRelativeResize="0"/>
          <p:nvPr/>
        </p:nvPicPr>
        <p:blipFill rotWithShape="1">
          <a:blip r:embed="rId3">
            <a:alphaModFix/>
          </a:blip>
          <a:srcRect/>
          <a:stretch/>
        </p:blipFill>
        <p:spPr>
          <a:xfrm>
            <a:off x="6879412" y="651742"/>
            <a:ext cx="979713" cy="431074"/>
          </a:xfrm>
          <a:prstGeom prst="rect">
            <a:avLst/>
          </a:prstGeom>
          <a:noFill/>
          <a:ln>
            <a:noFill/>
          </a:ln>
        </p:spPr>
      </p:pic>
      <p:sp>
        <p:nvSpPr>
          <p:cNvPr id="681" name="Google Shape;681;p27"/>
          <p:cNvSpPr/>
          <p:nvPr/>
        </p:nvSpPr>
        <p:spPr>
          <a:xfrm>
            <a:off x="6890511" y="2021371"/>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2" name="Google Shape;682;p27"/>
          <p:cNvSpPr txBox="1"/>
          <p:nvPr/>
        </p:nvSpPr>
        <p:spPr>
          <a:xfrm>
            <a:off x="7716275" y="1939201"/>
            <a:ext cx="42030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Helvetica Neue"/>
                <a:ea typeface="Helvetica Neue"/>
                <a:cs typeface="Helvetica Neue"/>
                <a:sym typeface="Helvetica Neue"/>
              </a:rPr>
              <a:t> </a:t>
            </a:r>
            <a:r>
              <a:rPr lang="en-US" sz="2000" b="0" i="0" u="none" strike="noStrike" cap="none" dirty="0">
                <a:solidFill>
                  <a:schemeClr val="dk1"/>
                </a:solidFill>
                <a:latin typeface="Helvetica Neue"/>
                <a:ea typeface="Helvetica Neue"/>
                <a:cs typeface="Helvetica Neue"/>
                <a:sym typeface="Helvetica Neue"/>
              </a:rPr>
              <a:t>By online </a:t>
            </a:r>
            <a:r>
              <a:rPr lang="en-US" sz="2000" b="1" i="0" u="none" strike="noStrike" cap="none" dirty="0">
                <a:solidFill>
                  <a:schemeClr val="dk1"/>
                </a:solidFill>
                <a:latin typeface="Helvetica Neue"/>
                <a:ea typeface="Helvetica Neue"/>
                <a:cs typeface="Helvetica Neue"/>
                <a:sym typeface="Helvetica Neue"/>
              </a:rPr>
              <a:t>application form</a:t>
            </a:r>
            <a:endParaRPr sz="2000" b="1" i="0" u="none" strike="noStrike" cap="none" dirty="0">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Arial"/>
              <a:buNone/>
            </a:pPr>
            <a:r>
              <a:rPr lang="en-US" sz="2000" b="0" i="0" u="none" strike="noStrike" cap="none" dirty="0">
                <a:solidFill>
                  <a:schemeClr val="dk1"/>
                </a:solidFill>
                <a:latin typeface="Helvetica Neue"/>
                <a:ea typeface="Helvetica Neue"/>
                <a:cs typeface="Helvetica Neue"/>
                <a:sym typeface="Helvetica Neue"/>
              </a:rPr>
              <a:t>Due:</a:t>
            </a:r>
            <a:endParaRPr sz="2000" b="0" i="0" u="none" strike="noStrike" cap="none" dirty="0">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Arial"/>
              <a:buNone/>
            </a:pPr>
            <a:r>
              <a:rPr lang="en-US" sz="2000" b="1" i="0" u="none" strike="noStrike" cap="none" dirty="0">
                <a:solidFill>
                  <a:srgbClr val="FF0000"/>
                </a:solidFill>
                <a:latin typeface="Helvetica Neue"/>
                <a:ea typeface="Helvetica Neue"/>
                <a:cs typeface="Helvetica Neue"/>
                <a:sym typeface="Helvetica Neue"/>
              </a:rPr>
              <a:t>9am, Friday July 24</a:t>
            </a:r>
            <a:endParaRPr sz="2800" b="0" i="0" u="none" strike="noStrike" cap="none" dirty="0">
              <a:solidFill>
                <a:schemeClr val="dk1"/>
              </a:solidFill>
              <a:latin typeface="Helvetica Neue"/>
              <a:ea typeface="Helvetica Neue"/>
              <a:cs typeface="Helvetica Neue"/>
              <a:sym typeface="Helvetica Neue"/>
            </a:endParaRPr>
          </a:p>
        </p:txBody>
      </p:sp>
      <p:pic>
        <p:nvPicPr>
          <p:cNvPr id="683" name="Google Shape;683;p27"/>
          <p:cNvPicPr preferRelativeResize="0"/>
          <p:nvPr/>
        </p:nvPicPr>
        <p:blipFill rotWithShape="1">
          <a:blip r:embed="rId4">
            <a:alphaModFix/>
          </a:blip>
          <a:srcRect/>
          <a:stretch/>
        </p:blipFill>
        <p:spPr>
          <a:xfrm>
            <a:off x="7075547" y="2206407"/>
            <a:ext cx="686337" cy="686337"/>
          </a:xfrm>
          <a:prstGeom prst="rect">
            <a:avLst/>
          </a:prstGeom>
          <a:noFill/>
          <a:ln>
            <a:noFill/>
          </a:ln>
        </p:spPr>
      </p:pic>
      <p:sp>
        <p:nvSpPr>
          <p:cNvPr id="684" name="Google Shape;684;p27"/>
          <p:cNvSpPr txBox="1"/>
          <p:nvPr/>
        </p:nvSpPr>
        <p:spPr>
          <a:xfrm>
            <a:off x="148255" y="1082816"/>
            <a:ext cx="5986500" cy="3355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800"/>
              <a:buFont typeface="Arial"/>
              <a:buNone/>
            </a:pPr>
            <a:endParaRPr sz="48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800"/>
              <a:buFont typeface="Arial"/>
              <a:buNone/>
            </a:pPr>
            <a:endParaRPr sz="48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200"/>
              <a:buFont typeface="Arial"/>
              <a:buNone/>
            </a:pPr>
            <a:r>
              <a:rPr lang="en-US" sz="3200" b="1" i="1" u="none" strike="noStrike" cap="none">
                <a:solidFill>
                  <a:srgbClr val="00B0F0"/>
                </a:solidFill>
                <a:latin typeface="Helvetica Neue"/>
                <a:ea typeface="Helvetica Neue"/>
                <a:cs typeface="Helvetica Neue"/>
                <a:sym typeface="Helvetica Neue"/>
              </a:rPr>
              <a:t>Continuing</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Accelerated Studies</a:t>
            </a:r>
            <a:endParaRPr sz="2800" b="0" i="0" u="none" strike="noStrike" cap="none">
              <a:solidFill>
                <a:schemeClr val="lt1"/>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F499D"/>
        </a:solidFill>
        <a:effectLst/>
      </p:bgPr>
    </p:bg>
    <p:spTree>
      <p:nvGrpSpPr>
        <p:cNvPr id="1" name="Shape 195"/>
        <p:cNvGrpSpPr/>
        <p:nvPr/>
      </p:nvGrpSpPr>
      <p:grpSpPr>
        <a:xfrm>
          <a:off x="0" y="0"/>
          <a:ext cx="0" cy="0"/>
          <a:chOff x="0" y="0"/>
          <a:chExt cx="0" cy="0"/>
        </a:xfrm>
      </p:grpSpPr>
      <p:sp>
        <p:nvSpPr>
          <p:cNvPr id="2" name="TextBox 1">
            <a:extLst>
              <a:ext uri="{FF2B5EF4-FFF2-40B4-BE49-F238E27FC236}">
                <a16:creationId xmlns:a16="http://schemas.microsoft.com/office/drawing/2014/main" id="{C4F131E1-A28E-4AD6-1865-3025468A443B}"/>
              </a:ext>
            </a:extLst>
          </p:cNvPr>
          <p:cNvSpPr txBox="1"/>
          <p:nvPr/>
        </p:nvSpPr>
        <p:spPr>
          <a:xfrm>
            <a:off x="6629400" y="0"/>
            <a:ext cx="5562600" cy="6858000"/>
          </a:xfrm>
          <a:prstGeom prst="rect">
            <a:avLst/>
          </a:prstGeom>
          <a:solidFill>
            <a:schemeClr val="bg1"/>
          </a:solidFill>
        </p:spPr>
        <p:txBody>
          <a:bodyPr wrap="square" rtlCol="0">
            <a:spAutoFit/>
          </a:bodyPr>
          <a:lstStyle/>
          <a:p>
            <a:endParaRPr lang="en-US" dirty="0"/>
          </a:p>
        </p:txBody>
      </p:sp>
      <p:sp>
        <p:nvSpPr>
          <p:cNvPr id="196" name="Google Shape;196;p2"/>
          <p:cNvSpPr txBox="1"/>
          <p:nvPr/>
        </p:nvSpPr>
        <p:spPr>
          <a:xfrm>
            <a:off x="-247136" y="590342"/>
            <a:ext cx="7435200" cy="33239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lt1"/>
                </a:solidFill>
                <a:latin typeface="Helvetica Neue"/>
                <a:ea typeface="Helvetica Neue"/>
                <a:cs typeface="Helvetica Neue"/>
                <a:sym typeface="Helvetica Neue"/>
              </a:rPr>
              <a:t>Welcome</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600"/>
              <a:buFont typeface="Arial"/>
              <a:buNone/>
            </a:pPr>
            <a:endParaRPr sz="2600" b="1" i="0" u="none" strike="noStrike" cap="none"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lt1"/>
                </a:solidFill>
                <a:latin typeface="Helvetica Neue"/>
                <a:ea typeface="Helvetica Neue"/>
                <a:cs typeface="Helvetica Neue"/>
                <a:sym typeface="Helvetica Neue"/>
              </a:rPr>
              <a:t>Andrew Cooper</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200"/>
              <a:buFont typeface="Arial"/>
              <a:buNone/>
            </a:pPr>
            <a:r>
              <a:rPr lang="en-US" sz="2800" b="0" i="0" u="none" strike="noStrike" cap="none" dirty="0">
                <a:solidFill>
                  <a:schemeClr val="lt1"/>
                </a:solidFill>
                <a:latin typeface="Helvetica Neue"/>
                <a:ea typeface="Helvetica Neue"/>
                <a:cs typeface="Helvetica Neue"/>
                <a:sym typeface="Helvetica Neue"/>
              </a:rPr>
              <a:t>Deputy Principal (Learning)</a:t>
            </a:r>
            <a:endParaRPr sz="28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200"/>
              <a:buFont typeface="Arial"/>
              <a:buNone/>
            </a:pPr>
            <a:endParaRPr sz="3200" b="0" i="0" u="none" strike="noStrike" cap="none" dirty="0">
              <a:solidFill>
                <a:schemeClr val="lt1"/>
              </a:solidFill>
              <a:latin typeface="Helvetica Neue"/>
              <a:ea typeface="Helvetica Neue"/>
              <a:cs typeface="Helvetica Neue"/>
              <a:sym typeface="Helvetica Neue"/>
            </a:endParaRPr>
          </a:p>
        </p:txBody>
      </p:sp>
      <p:pic>
        <p:nvPicPr>
          <p:cNvPr id="4" name="Picture 3">
            <a:extLst>
              <a:ext uri="{FF2B5EF4-FFF2-40B4-BE49-F238E27FC236}">
                <a16:creationId xmlns:a16="http://schemas.microsoft.com/office/drawing/2014/main" id="{C685709F-D48A-24D9-9F11-46C41DF43984}"/>
              </a:ext>
            </a:extLst>
          </p:cNvPr>
          <p:cNvPicPr>
            <a:picLocks noChangeAspect="1"/>
          </p:cNvPicPr>
          <p:nvPr/>
        </p:nvPicPr>
        <p:blipFill>
          <a:blip r:embed="rId3"/>
          <a:stretch>
            <a:fillRect/>
          </a:stretch>
        </p:blipFill>
        <p:spPr>
          <a:xfrm>
            <a:off x="8051800" y="1657478"/>
            <a:ext cx="2657282" cy="354304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B597D-0D36-3958-66C6-B029DD2B9A1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9FF3656-9D17-B01E-97A4-606B1A7AF044}"/>
              </a:ext>
            </a:extLst>
          </p:cNvPr>
          <p:cNvPicPr>
            <a:picLocks noChangeAspect="1"/>
          </p:cNvPicPr>
          <p:nvPr/>
        </p:nvPicPr>
        <p:blipFill>
          <a:blip r:embed="rId3"/>
          <a:stretch>
            <a:fillRect/>
          </a:stretch>
        </p:blipFill>
        <p:spPr>
          <a:xfrm>
            <a:off x="-1" y="0"/>
            <a:ext cx="12456145" cy="6858000"/>
          </a:xfrm>
          <a:prstGeom prst="rect">
            <a:avLst/>
          </a:prstGeom>
        </p:spPr>
      </p:pic>
    </p:spTree>
    <p:extLst>
      <p:ext uri="{BB962C8B-B14F-4D97-AF65-F5344CB8AC3E}">
        <p14:creationId xmlns:p14="http://schemas.microsoft.com/office/powerpoint/2010/main" val="3701541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FD066-0FBC-FA96-3822-EAD7D74F0FF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0EF269C-3760-31F5-AB46-D02729B00ADC}"/>
              </a:ext>
            </a:extLst>
          </p:cNvPr>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35BD9E06-6A09-2B33-EA0E-2C4AA80D3F20}"/>
              </a:ext>
            </a:extLst>
          </p:cNvPr>
          <p:cNvPicPr>
            <a:picLocks noChangeAspect="1"/>
          </p:cNvPicPr>
          <p:nvPr/>
        </p:nvPicPr>
        <p:blipFill>
          <a:blip r:embed="rId3"/>
          <a:stretch>
            <a:fillRect/>
          </a:stretch>
        </p:blipFill>
        <p:spPr>
          <a:xfrm>
            <a:off x="-1" y="0"/>
            <a:ext cx="14161951" cy="6858000"/>
          </a:xfrm>
          <a:prstGeom prst="rect">
            <a:avLst/>
          </a:prstGeom>
        </p:spPr>
      </p:pic>
    </p:spTree>
    <p:extLst>
      <p:ext uri="{BB962C8B-B14F-4D97-AF65-F5344CB8AC3E}">
        <p14:creationId xmlns:p14="http://schemas.microsoft.com/office/powerpoint/2010/main" val="1867307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9"/>
        <p:cNvGrpSpPr/>
        <p:nvPr/>
      </p:nvGrpSpPr>
      <p:grpSpPr>
        <a:xfrm>
          <a:off x="0" y="0"/>
          <a:ext cx="0" cy="0"/>
          <a:chOff x="0" y="0"/>
          <a:chExt cx="0" cy="0"/>
        </a:xfrm>
      </p:grpSpPr>
      <p:sp>
        <p:nvSpPr>
          <p:cNvPr id="690" name="Google Shape;690;p29"/>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1" name="Google Shape;691;p29"/>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2" name="Google Shape;692;p29"/>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3" name="Google Shape;693;p29"/>
          <p:cNvSpPr txBox="1"/>
          <p:nvPr/>
        </p:nvSpPr>
        <p:spPr>
          <a:xfrm>
            <a:off x="8120843" y="314234"/>
            <a:ext cx="345603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Helvetica Neue"/>
                <a:ea typeface="Helvetica Neue"/>
                <a:cs typeface="Helvetica Neue"/>
                <a:sym typeface="Helvetica Neue"/>
              </a:rPr>
              <a:t>The key questions</a:t>
            </a:r>
            <a:endParaRPr sz="1400" b="0" i="0" u="none" strike="noStrike" cap="none">
              <a:solidFill>
                <a:srgbClr val="000000"/>
              </a:solidFill>
              <a:latin typeface="Helvetica Neue"/>
              <a:ea typeface="Helvetica Neue"/>
              <a:cs typeface="Helvetica Neue"/>
              <a:sym typeface="Helvetica Neue"/>
            </a:endParaRPr>
          </a:p>
        </p:txBody>
      </p:sp>
      <p:sp>
        <p:nvSpPr>
          <p:cNvPr id="694" name="Google Shape;694;p29"/>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5" name="Google Shape;695;p29"/>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6" name="Google Shape;696;p29"/>
          <p:cNvSpPr txBox="1"/>
          <p:nvPr/>
        </p:nvSpPr>
        <p:spPr>
          <a:xfrm>
            <a:off x="8153416" y="2353080"/>
            <a:ext cx="370287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Helvetica Neue"/>
                <a:ea typeface="Helvetica Neue"/>
                <a:cs typeface="Helvetica Neue"/>
                <a:sym typeface="Helvetica Neue"/>
              </a:rPr>
              <a:t>Am I good at this subject? </a:t>
            </a:r>
            <a:endParaRPr sz="1400" b="0" i="0" u="none" strike="noStrike" cap="none">
              <a:solidFill>
                <a:srgbClr val="000000"/>
              </a:solidFill>
              <a:latin typeface="Helvetica Neue"/>
              <a:ea typeface="Helvetica Neue"/>
              <a:cs typeface="Helvetica Neue"/>
              <a:sym typeface="Helvetica Neue"/>
            </a:endParaRPr>
          </a:p>
        </p:txBody>
      </p:sp>
      <p:sp>
        <p:nvSpPr>
          <p:cNvPr id="697" name="Google Shape;697;p29"/>
          <p:cNvSpPr/>
          <p:nvPr/>
        </p:nvSpPr>
        <p:spPr>
          <a:xfrm>
            <a:off x="6521570" y="3546061"/>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8" name="Google Shape;698;p29"/>
          <p:cNvSpPr/>
          <p:nvPr/>
        </p:nvSpPr>
        <p:spPr>
          <a:xfrm>
            <a:off x="6890512" y="3678102"/>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9" name="Google Shape;699;p29"/>
          <p:cNvSpPr txBox="1"/>
          <p:nvPr/>
        </p:nvSpPr>
        <p:spPr>
          <a:xfrm>
            <a:off x="8120843" y="4022594"/>
            <a:ext cx="376801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Helvetica Neue"/>
                <a:ea typeface="Helvetica Neue"/>
                <a:cs typeface="Helvetica Neue"/>
                <a:sym typeface="Helvetica Neue"/>
              </a:rPr>
              <a:t>Do I enjoy this subject?</a:t>
            </a:r>
            <a:endParaRPr sz="2800" b="0" i="0" u="none" strike="noStrike" cap="none">
              <a:solidFill>
                <a:schemeClr val="dk1"/>
              </a:solidFill>
              <a:latin typeface="Helvetica Neue"/>
              <a:ea typeface="Helvetica Neue"/>
              <a:cs typeface="Helvetica Neue"/>
              <a:sym typeface="Helvetica Neue"/>
            </a:endParaRPr>
          </a:p>
        </p:txBody>
      </p:sp>
      <p:sp>
        <p:nvSpPr>
          <p:cNvPr id="700" name="Google Shape;700;p29"/>
          <p:cNvSpPr/>
          <p:nvPr/>
        </p:nvSpPr>
        <p:spPr>
          <a:xfrm>
            <a:off x="6521570" y="519161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1" name="Google Shape;701;p29"/>
          <p:cNvSpPr/>
          <p:nvPr/>
        </p:nvSpPr>
        <p:spPr>
          <a:xfrm>
            <a:off x="6932703" y="528165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2" name="Google Shape;702;p29"/>
          <p:cNvSpPr txBox="1"/>
          <p:nvPr/>
        </p:nvSpPr>
        <p:spPr>
          <a:xfrm>
            <a:off x="7888472" y="5579657"/>
            <a:ext cx="4202887" cy="8925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Helvetica Neue"/>
                <a:ea typeface="Helvetica Neue"/>
                <a:cs typeface="Helvetica Neue"/>
                <a:sym typeface="Helvetica Neue"/>
              </a:rPr>
              <a:t> Do I need this subject?</a:t>
            </a:r>
            <a:endParaRPr sz="2800" b="0" i="0" u="none" strike="noStrike" cap="none">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Helvetica Neue"/>
              <a:ea typeface="Helvetica Neue"/>
              <a:cs typeface="Helvetica Neue"/>
              <a:sym typeface="Helvetica Neue"/>
            </a:endParaRPr>
          </a:p>
        </p:txBody>
      </p:sp>
      <p:sp>
        <p:nvSpPr>
          <p:cNvPr id="703" name="Google Shape;703;p29"/>
          <p:cNvSpPr txBox="1"/>
          <p:nvPr/>
        </p:nvSpPr>
        <p:spPr>
          <a:xfrm>
            <a:off x="164294" y="913401"/>
            <a:ext cx="5986500" cy="3109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What should I think about when choosing my VCE subjects?</a:t>
            </a:r>
            <a:endParaRPr sz="2800" b="0" i="0" u="none" strike="noStrike" cap="none">
              <a:solidFill>
                <a:schemeClr val="lt1"/>
              </a:solidFill>
              <a:latin typeface="Helvetica Neue"/>
              <a:ea typeface="Helvetica Neue"/>
              <a:cs typeface="Helvetica Neue"/>
              <a:sym typeface="Helvetica Neue"/>
            </a:endParaRPr>
          </a:p>
        </p:txBody>
      </p:sp>
      <p:pic>
        <p:nvPicPr>
          <p:cNvPr id="704" name="Google Shape;704;p29"/>
          <p:cNvPicPr preferRelativeResize="0"/>
          <p:nvPr/>
        </p:nvPicPr>
        <p:blipFill rotWithShape="1">
          <a:blip r:embed="rId3">
            <a:alphaModFix/>
          </a:blip>
          <a:srcRect/>
          <a:stretch/>
        </p:blipFill>
        <p:spPr>
          <a:xfrm>
            <a:off x="7012978" y="2233802"/>
            <a:ext cx="811476" cy="640164"/>
          </a:xfrm>
          <a:prstGeom prst="rect">
            <a:avLst/>
          </a:prstGeom>
          <a:noFill/>
          <a:ln>
            <a:noFill/>
          </a:ln>
        </p:spPr>
      </p:pic>
      <p:pic>
        <p:nvPicPr>
          <p:cNvPr id="705" name="Google Shape;705;p29"/>
          <p:cNvPicPr preferRelativeResize="0"/>
          <p:nvPr/>
        </p:nvPicPr>
        <p:blipFill rotWithShape="1">
          <a:blip r:embed="rId4">
            <a:alphaModFix/>
          </a:blip>
          <a:srcRect/>
          <a:stretch/>
        </p:blipFill>
        <p:spPr>
          <a:xfrm>
            <a:off x="7125883" y="5467136"/>
            <a:ext cx="670049" cy="670049"/>
          </a:xfrm>
          <a:prstGeom prst="rect">
            <a:avLst/>
          </a:prstGeom>
          <a:noFill/>
          <a:ln>
            <a:noFill/>
          </a:ln>
        </p:spPr>
      </p:pic>
      <p:pic>
        <p:nvPicPr>
          <p:cNvPr id="706" name="Google Shape;706;p29"/>
          <p:cNvPicPr preferRelativeResize="0"/>
          <p:nvPr/>
        </p:nvPicPr>
        <p:blipFill rotWithShape="1">
          <a:blip r:embed="rId5">
            <a:alphaModFix/>
          </a:blip>
          <a:srcRect/>
          <a:stretch/>
        </p:blipFill>
        <p:spPr>
          <a:xfrm>
            <a:off x="7125883" y="3853138"/>
            <a:ext cx="595520" cy="631121"/>
          </a:xfrm>
          <a:prstGeom prst="rect">
            <a:avLst/>
          </a:prstGeom>
          <a:noFill/>
          <a:ln>
            <a:noFill/>
          </a:ln>
        </p:spPr>
      </p:pic>
      <p:pic>
        <p:nvPicPr>
          <p:cNvPr id="707" name="Google Shape;707;p29"/>
          <p:cNvPicPr preferRelativeResize="0"/>
          <p:nvPr/>
        </p:nvPicPr>
        <p:blipFill rotWithShape="1">
          <a:blip r:embed="rId6">
            <a:alphaModFix/>
          </a:blip>
          <a:srcRect/>
          <a:stretch/>
        </p:blipFill>
        <p:spPr>
          <a:xfrm>
            <a:off x="7125883" y="559482"/>
            <a:ext cx="561014" cy="71098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2"/>
        <p:cNvGrpSpPr/>
        <p:nvPr/>
      </p:nvGrpSpPr>
      <p:grpSpPr>
        <a:xfrm>
          <a:off x="0" y="0"/>
          <a:ext cx="0" cy="0"/>
          <a:chOff x="0" y="0"/>
          <a:chExt cx="0" cy="0"/>
        </a:xfrm>
      </p:grpSpPr>
      <p:sp>
        <p:nvSpPr>
          <p:cNvPr id="713" name="Google Shape;713;p30"/>
          <p:cNvSpPr/>
          <p:nvPr/>
        </p:nvSpPr>
        <p:spPr>
          <a:xfrm>
            <a:off x="0" y="-29661"/>
            <a:ext cx="6315075" cy="68834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4" name="Google Shape;714;p30"/>
          <p:cNvSpPr txBox="1"/>
          <p:nvPr/>
        </p:nvSpPr>
        <p:spPr>
          <a:xfrm>
            <a:off x="164287" y="638744"/>
            <a:ext cx="5986500" cy="200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What is available?</a:t>
            </a:r>
            <a:endParaRPr sz="2800" b="0" i="0" u="none" strike="noStrike" cap="none">
              <a:solidFill>
                <a:schemeClr val="lt1"/>
              </a:solidFill>
              <a:latin typeface="Helvetica Neue"/>
              <a:ea typeface="Helvetica Neue"/>
              <a:cs typeface="Helvetica Neue"/>
              <a:sym typeface="Helvetica Neue"/>
            </a:endParaRPr>
          </a:p>
        </p:txBody>
      </p:sp>
      <p:sp>
        <p:nvSpPr>
          <p:cNvPr id="715" name="Google Shape;715;p30"/>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6" name="Google Shape;716;p30"/>
          <p:cNvSpPr/>
          <p:nvPr/>
        </p:nvSpPr>
        <p:spPr>
          <a:xfrm>
            <a:off x="6737613" y="368309"/>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7" name="Google Shape;717;p30"/>
          <p:cNvSpPr txBox="1"/>
          <p:nvPr/>
        </p:nvSpPr>
        <p:spPr>
          <a:xfrm>
            <a:off x="8021542" y="702166"/>
            <a:ext cx="345603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0070C0"/>
                </a:solidFill>
                <a:latin typeface="Helvetica Neue"/>
                <a:ea typeface="Helvetica Neue"/>
                <a:cs typeface="Helvetica Neue"/>
                <a:sym typeface="Helvetica Neue"/>
              </a:rPr>
              <a:t>The Arts</a:t>
            </a:r>
            <a:endParaRPr sz="1400" b="0" i="0" u="none" strike="noStrike" cap="none">
              <a:solidFill>
                <a:srgbClr val="000000"/>
              </a:solidFill>
              <a:latin typeface="Helvetica Neue"/>
              <a:ea typeface="Helvetica Neue"/>
              <a:cs typeface="Helvetica Neue"/>
              <a:sym typeface="Helvetica Neue"/>
            </a:endParaRPr>
          </a:p>
        </p:txBody>
      </p:sp>
      <p:sp>
        <p:nvSpPr>
          <p:cNvPr id="718" name="Google Shape;718;p30"/>
          <p:cNvSpPr/>
          <p:nvPr/>
        </p:nvSpPr>
        <p:spPr>
          <a:xfrm>
            <a:off x="6521570" y="1729067"/>
            <a:ext cx="5469147" cy="154673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9" name="Google Shape;719;p30"/>
          <p:cNvSpPr/>
          <p:nvPr/>
        </p:nvSpPr>
        <p:spPr>
          <a:xfrm>
            <a:off x="6737613" y="2032769"/>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0" name="Google Shape;720;p30"/>
          <p:cNvSpPr txBox="1"/>
          <p:nvPr/>
        </p:nvSpPr>
        <p:spPr>
          <a:xfrm>
            <a:off x="7748723" y="1934768"/>
            <a:ext cx="4001700" cy="985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dirty="0">
                <a:solidFill>
                  <a:schemeClr val="dk1"/>
                </a:solidFill>
                <a:latin typeface="Helvetica Neue"/>
                <a:ea typeface="Helvetica Neue"/>
                <a:cs typeface="Helvetica Neue"/>
                <a:sym typeface="Helvetica Neue"/>
              </a:rPr>
              <a:t>(Performing Arts)</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dirty="0">
                <a:solidFill>
                  <a:schemeClr val="dk1"/>
                </a:solidFill>
                <a:latin typeface="Helvetica Neue"/>
                <a:ea typeface="Helvetica Neue"/>
                <a:cs typeface="Helvetica Neue"/>
                <a:sym typeface="Helvetica Neue"/>
              </a:rPr>
              <a:t>Unit 1 &amp; 2 Music Performance</a:t>
            </a:r>
            <a:endParaRPr sz="1800" b="1"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dirty="0">
                <a:solidFill>
                  <a:schemeClr val="dk1"/>
                </a:solidFill>
                <a:latin typeface="Helvetica Neue"/>
                <a:ea typeface="Helvetica Neue"/>
                <a:cs typeface="Helvetica Neue"/>
                <a:sym typeface="Helvetica Neue"/>
              </a:rPr>
              <a:t>Unit 1 &amp; 2 Theatre Studies</a:t>
            </a:r>
            <a:endParaRPr sz="1800" b="1" i="0" u="none" strike="noStrike" cap="none" dirty="0">
              <a:solidFill>
                <a:srgbClr val="000000"/>
              </a:solidFill>
              <a:latin typeface="Helvetica Neue"/>
              <a:ea typeface="Helvetica Neue"/>
              <a:cs typeface="Helvetica Neue"/>
              <a:sym typeface="Helvetica Neue"/>
            </a:endParaRPr>
          </a:p>
        </p:txBody>
      </p:sp>
      <p:sp>
        <p:nvSpPr>
          <p:cNvPr id="721" name="Google Shape;721;p30"/>
          <p:cNvSpPr/>
          <p:nvPr/>
        </p:nvSpPr>
        <p:spPr>
          <a:xfrm>
            <a:off x="6521569" y="3429646"/>
            <a:ext cx="5469147" cy="1881738"/>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2" name="Google Shape;722;p30"/>
          <p:cNvSpPr/>
          <p:nvPr/>
        </p:nvSpPr>
        <p:spPr>
          <a:xfrm>
            <a:off x="6715373" y="3692379"/>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3" name="Google Shape;723;p30"/>
          <p:cNvSpPr/>
          <p:nvPr/>
        </p:nvSpPr>
        <p:spPr>
          <a:xfrm>
            <a:off x="6521568" y="5402698"/>
            <a:ext cx="5469147" cy="1288039"/>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4" name="Google Shape;724;p30"/>
          <p:cNvSpPr/>
          <p:nvPr/>
        </p:nvSpPr>
        <p:spPr>
          <a:xfrm>
            <a:off x="6708059" y="5523040"/>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5" name="Google Shape;725;p30"/>
          <p:cNvSpPr txBox="1"/>
          <p:nvPr/>
        </p:nvSpPr>
        <p:spPr>
          <a:xfrm>
            <a:off x="7794025" y="3536175"/>
            <a:ext cx="4196700" cy="153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200" b="0" i="0" u="none" strike="noStrike" cap="none">
                <a:solidFill>
                  <a:schemeClr val="dk1"/>
                </a:solidFill>
                <a:latin typeface="Helvetica Neue"/>
                <a:ea typeface="Helvetica Neue"/>
                <a:cs typeface="Helvetica Neue"/>
                <a:sym typeface="Helvetica Neue"/>
              </a:rPr>
              <a:t>(Visual Arts)</a:t>
            </a:r>
            <a:endParaRPr sz="2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a:solidFill>
                  <a:schemeClr val="dk1"/>
                </a:solidFill>
                <a:latin typeface="Helvetica Neue"/>
                <a:ea typeface="Helvetica Neue"/>
                <a:cs typeface="Helvetica Neue"/>
                <a:sym typeface="Helvetica Neue"/>
              </a:rPr>
              <a:t>Unit 1 &amp; 2 Media</a:t>
            </a:r>
            <a:endParaRPr sz="1800" b="1"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a:solidFill>
                  <a:schemeClr val="dk1"/>
                </a:solidFill>
                <a:latin typeface="Helvetica Neue"/>
                <a:ea typeface="Helvetica Neue"/>
                <a:cs typeface="Helvetica Neue"/>
                <a:sym typeface="Helvetica Neue"/>
              </a:rPr>
              <a:t>Unit 1 &amp; 2 Art Creative Practice</a:t>
            </a:r>
            <a:endParaRPr sz="1800" b="1"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a:solidFill>
                  <a:schemeClr val="dk1"/>
                </a:solidFill>
                <a:latin typeface="Helvetica Neue"/>
                <a:ea typeface="Helvetica Neue"/>
                <a:cs typeface="Helvetica Neue"/>
                <a:sym typeface="Helvetica Neue"/>
              </a:rPr>
              <a:t>Unit 1 &amp; 2 Visual Communication Design</a:t>
            </a:r>
            <a:endParaRPr sz="1800" b="1" i="0" u="none" strike="noStrike" cap="none">
              <a:solidFill>
                <a:srgbClr val="000000"/>
              </a:solidFill>
              <a:latin typeface="Helvetica Neue"/>
              <a:ea typeface="Helvetica Neue"/>
              <a:cs typeface="Helvetica Neue"/>
              <a:sym typeface="Helvetica Neue"/>
            </a:endParaRPr>
          </a:p>
        </p:txBody>
      </p:sp>
      <p:sp>
        <p:nvSpPr>
          <p:cNvPr id="726" name="Google Shape;726;p30"/>
          <p:cNvSpPr txBox="1"/>
          <p:nvPr/>
        </p:nvSpPr>
        <p:spPr>
          <a:xfrm>
            <a:off x="7831823" y="5465219"/>
            <a:ext cx="4121100" cy="123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All Folio Subjects </a:t>
            </a:r>
            <a:endParaRPr sz="2000" b="1" i="0" u="none" strike="noStrike" cap="none">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1800" b="0" i="0" u="none" strike="noStrike" cap="none">
                <a:solidFill>
                  <a:schemeClr val="dk1"/>
                </a:solidFill>
                <a:latin typeface="Helvetica Neue"/>
                <a:ea typeface="Helvetica Neue"/>
                <a:cs typeface="Helvetica Neue"/>
                <a:sym typeface="Helvetica Neue"/>
              </a:rPr>
              <a:t>Recommended that students undertake maximum of two folio subjects</a:t>
            </a:r>
            <a:endParaRPr sz="1800" b="0" i="0" u="none" strike="noStrike" cap="none">
              <a:solidFill>
                <a:srgbClr val="000000"/>
              </a:solidFill>
              <a:latin typeface="Helvetica Neue"/>
              <a:ea typeface="Helvetica Neue"/>
              <a:cs typeface="Helvetica Neue"/>
              <a:sym typeface="Helvetica Neue"/>
            </a:endParaRPr>
          </a:p>
        </p:txBody>
      </p:sp>
      <p:pic>
        <p:nvPicPr>
          <p:cNvPr id="727" name="Google Shape;727;p30"/>
          <p:cNvPicPr preferRelativeResize="0"/>
          <p:nvPr/>
        </p:nvPicPr>
        <p:blipFill rotWithShape="1">
          <a:blip r:embed="rId3">
            <a:alphaModFix/>
          </a:blip>
          <a:srcRect/>
          <a:stretch/>
        </p:blipFill>
        <p:spPr>
          <a:xfrm>
            <a:off x="6985183" y="2094901"/>
            <a:ext cx="504547" cy="836600"/>
          </a:xfrm>
          <a:prstGeom prst="rect">
            <a:avLst/>
          </a:prstGeom>
          <a:noFill/>
          <a:ln>
            <a:noFill/>
          </a:ln>
        </p:spPr>
      </p:pic>
      <p:pic>
        <p:nvPicPr>
          <p:cNvPr id="728" name="Google Shape;728;p30"/>
          <p:cNvPicPr preferRelativeResize="0"/>
          <p:nvPr/>
        </p:nvPicPr>
        <p:blipFill rotWithShape="1">
          <a:blip r:embed="rId4">
            <a:alphaModFix/>
          </a:blip>
          <a:srcRect/>
          <a:stretch/>
        </p:blipFill>
        <p:spPr>
          <a:xfrm>
            <a:off x="6961397" y="3904035"/>
            <a:ext cx="659990" cy="659990"/>
          </a:xfrm>
          <a:prstGeom prst="rect">
            <a:avLst/>
          </a:prstGeom>
          <a:noFill/>
          <a:ln>
            <a:noFill/>
          </a:ln>
        </p:spPr>
      </p:pic>
      <p:pic>
        <p:nvPicPr>
          <p:cNvPr id="729" name="Google Shape;729;p30"/>
          <p:cNvPicPr preferRelativeResize="0"/>
          <p:nvPr/>
        </p:nvPicPr>
        <p:blipFill rotWithShape="1">
          <a:blip r:embed="rId5">
            <a:alphaModFix/>
          </a:blip>
          <a:srcRect/>
          <a:stretch/>
        </p:blipFill>
        <p:spPr>
          <a:xfrm>
            <a:off x="6899075" y="5633323"/>
            <a:ext cx="674378" cy="667847"/>
          </a:xfrm>
          <a:prstGeom prst="rect">
            <a:avLst/>
          </a:prstGeom>
          <a:noFill/>
          <a:ln>
            <a:noFill/>
          </a:ln>
        </p:spPr>
      </p:pic>
      <p:pic>
        <p:nvPicPr>
          <p:cNvPr id="730" name="Google Shape;730;p30"/>
          <p:cNvPicPr preferRelativeResize="0"/>
          <p:nvPr/>
        </p:nvPicPr>
        <p:blipFill rotWithShape="1">
          <a:blip r:embed="rId6">
            <a:alphaModFix/>
          </a:blip>
          <a:srcRect/>
          <a:stretch/>
        </p:blipFill>
        <p:spPr>
          <a:xfrm>
            <a:off x="6877085" y="498364"/>
            <a:ext cx="828613" cy="86903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5"/>
        <p:cNvGrpSpPr/>
        <p:nvPr/>
      </p:nvGrpSpPr>
      <p:grpSpPr>
        <a:xfrm>
          <a:off x="0" y="0"/>
          <a:ext cx="0" cy="0"/>
          <a:chOff x="0" y="0"/>
          <a:chExt cx="0" cy="0"/>
        </a:xfrm>
      </p:grpSpPr>
      <p:sp>
        <p:nvSpPr>
          <p:cNvPr id="736" name="Google Shape;736;p31"/>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7" name="Google Shape;737;p31"/>
          <p:cNvSpPr txBox="1"/>
          <p:nvPr/>
        </p:nvSpPr>
        <p:spPr>
          <a:xfrm>
            <a:off x="164301" y="1064443"/>
            <a:ext cx="5986500" cy="200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What is available?</a:t>
            </a:r>
            <a:endParaRPr sz="2800" b="0" i="0" u="none" strike="noStrike" cap="none">
              <a:solidFill>
                <a:schemeClr val="lt1"/>
              </a:solidFill>
              <a:latin typeface="Helvetica Neue"/>
              <a:ea typeface="Helvetica Neue"/>
              <a:cs typeface="Helvetica Neue"/>
              <a:sym typeface="Helvetica Neue"/>
            </a:endParaRPr>
          </a:p>
        </p:txBody>
      </p:sp>
      <p:sp>
        <p:nvSpPr>
          <p:cNvPr id="738" name="Google Shape;738;p31"/>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9" name="Google Shape;739;p31"/>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0" name="Google Shape;740;p31"/>
          <p:cNvSpPr txBox="1"/>
          <p:nvPr/>
        </p:nvSpPr>
        <p:spPr>
          <a:xfrm>
            <a:off x="8240801" y="433029"/>
            <a:ext cx="3749916"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70C0"/>
                </a:solidFill>
                <a:latin typeface="Helvetica Neue"/>
                <a:ea typeface="Helvetica Neue"/>
                <a:cs typeface="Helvetica Neue"/>
                <a:sym typeface="Helvetica Neue"/>
              </a:rPr>
              <a:t>Health &amp; Physical Education Electives</a:t>
            </a:r>
            <a:endParaRPr sz="1400" b="0" i="0" u="none" strike="noStrike" cap="none">
              <a:solidFill>
                <a:srgbClr val="000000"/>
              </a:solidFill>
              <a:latin typeface="Helvetica Neue"/>
              <a:ea typeface="Helvetica Neue"/>
              <a:cs typeface="Helvetica Neue"/>
              <a:sym typeface="Helvetica Neue"/>
            </a:endParaRPr>
          </a:p>
        </p:txBody>
      </p:sp>
      <p:sp>
        <p:nvSpPr>
          <p:cNvPr id="741" name="Google Shape;741;p31"/>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2" name="Google Shape;742;p31"/>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3" name="Google Shape;743;p31"/>
          <p:cNvSpPr/>
          <p:nvPr/>
        </p:nvSpPr>
        <p:spPr>
          <a:xfrm>
            <a:off x="6521570" y="3546061"/>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4" name="Google Shape;744;p31"/>
          <p:cNvSpPr/>
          <p:nvPr/>
        </p:nvSpPr>
        <p:spPr>
          <a:xfrm>
            <a:off x="6890512" y="3678102"/>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5" name="Google Shape;745;p31"/>
          <p:cNvSpPr/>
          <p:nvPr/>
        </p:nvSpPr>
        <p:spPr>
          <a:xfrm>
            <a:off x="6521570" y="519161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6" name="Google Shape;746;p31"/>
          <p:cNvSpPr/>
          <p:nvPr/>
        </p:nvSpPr>
        <p:spPr>
          <a:xfrm>
            <a:off x="6932703" y="528165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7" name="Google Shape;747;p31"/>
          <p:cNvSpPr txBox="1"/>
          <p:nvPr/>
        </p:nvSpPr>
        <p:spPr>
          <a:xfrm>
            <a:off x="8240801" y="2029935"/>
            <a:ext cx="3278042"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Unit 1 &amp; 2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Health and Human Development</a:t>
            </a:r>
            <a:endParaRPr sz="1400" b="0" i="0" u="none" strike="noStrike" cap="none">
              <a:solidFill>
                <a:srgbClr val="000000"/>
              </a:solidFill>
              <a:latin typeface="Helvetica Neue"/>
              <a:ea typeface="Helvetica Neue"/>
              <a:cs typeface="Helvetica Neue"/>
              <a:sym typeface="Helvetica Neue"/>
            </a:endParaRPr>
          </a:p>
        </p:txBody>
      </p:sp>
      <p:sp>
        <p:nvSpPr>
          <p:cNvPr id="748" name="Google Shape;748;p31"/>
          <p:cNvSpPr txBox="1"/>
          <p:nvPr/>
        </p:nvSpPr>
        <p:spPr>
          <a:xfrm>
            <a:off x="8068574" y="3868607"/>
            <a:ext cx="392214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Unit 1 &amp; 2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Physical Education</a:t>
            </a:r>
            <a:endParaRPr sz="1400" b="0" i="0" u="none" strike="noStrike" cap="none">
              <a:solidFill>
                <a:srgbClr val="000000"/>
              </a:solidFill>
              <a:latin typeface="Helvetica Neue"/>
              <a:ea typeface="Helvetica Neue"/>
              <a:cs typeface="Helvetica Neue"/>
              <a:sym typeface="Helvetica Neue"/>
            </a:endParaRPr>
          </a:p>
        </p:txBody>
      </p:sp>
      <p:sp>
        <p:nvSpPr>
          <p:cNvPr id="749" name="Google Shape;749;p31"/>
          <p:cNvSpPr txBox="1"/>
          <p:nvPr/>
        </p:nvSpPr>
        <p:spPr>
          <a:xfrm>
            <a:off x="8068573" y="5244774"/>
            <a:ext cx="39222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Unit 1 &amp; 2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VCE VET Certificate II</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Sport and Recreation</a:t>
            </a:r>
            <a:endParaRPr sz="1400" b="0" i="0" u="none" strike="noStrike" cap="none">
              <a:solidFill>
                <a:srgbClr val="000000"/>
              </a:solidFill>
              <a:latin typeface="Helvetica Neue"/>
              <a:ea typeface="Helvetica Neue"/>
              <a:cs typeface="Helvetica Neue"/>
              <a:sym typeface="Helvetica Neue"/>
            </a:endParaRPr>
          </a:p>
        </p:txBody>
      </p:sp>
      <p:pic>
        <p:nvPicPr>
          <p:cNvPr id="750" name="Google Shape;750;p31"/>
          <p:cNvPicPr preferRelativeResize="0"/>
          <p:nvPr/>
        </p:nvPicPr>
        <p:blipFill rotWithShape="1">
          <a:blip r:embed="rId3">
            <a:alphaModFix/>
          </a:blip>
          <a:srcRect/>
          <a:stretch/>
        </p:blipFill>
        <p:spPr>
          <a:xfrm>
            <a:off x="7085118" y="3868607"/>
            <a:ext cx="667195" cy="769640"/>
          </a:xfrm>
          <a:prstGeom prst="rect">
            <a:avLst/>
          </a:prstGeom>
          <a:noFill/>
          <a:ln>
            <a:noFill/>
          </a:ln>
        </p:spPr>
      </p:pic>
      <p:pic>
        <p:nvPicPr>
          <p:cNvPr id="751" name="Google Shape;751;p31"/>
          <p:cNvPicPr preferRelativeResize="0"/>
          <p:nvPr/>
        </p:nvPicPr>
        <p:blipFill rotWithShape="1">
          <a:blip r:embed="rId4">
            <a:alphaModFix/>
          </a:blip>
          <a:srcRect/>
          <a:stretch/>
        </p:blipFill>
        <p:spPr>
          <a:xfrm>
            <a:off x="7154932" y="2169419"/>
            <a:ext cx="613995" cy="734748"/>
          </a:xfrm>
          <a:prstGeom prst="rect">
            <a:avLst/>
          </a:prstGeom>
          <a:noFill/>
          <a:ln>
            <a:noFill/>
          </a:ln>
        </p:spPr>
      </p:pic>
      <p:pic>
        <p:nvPicPr>
          <p:cNvPr id="752" name="Google Shape;752;p31"/>
          <p:cNvPicPr preferRelativeResize="0"/>
          <p:nvPr/>
        </p:nvPicPr>
        <p:blipFill rotWithShape="1">
          <a:blip r:embed="rId5">
            <a:alphaModFix/>
          </a:blip>
          <a:srcRect/>
          <a:stretch/>
        </p:blipFill>
        <p:spPr>
          <a:xfrm>
            <a:off x="7059737" y="5362165"/>
            <a:ext cx="802342" cy="895393"/>
          </a:xfrm>
          <a:prstGeom prst="rect">
            <a:avLst/>
          </a:prstGeom>
          <a:noFill/>
          <a:ln>
            <a:noFill/>
          </a:ln>
        </p:spPr>
      </p:pic>
      <p:pic>
        <p:nvPicPr>
          <p:cNvPr id="753" name="Google Shape;753;p31"/>
          <p:cNvPicPr preferRelativeResize="0"/>
          <p:nvPr/>
        </p:nvPicPr>
        <p:blipFill rotWithShape="1">
          <a:blip r:embed="rId6">
            <a:alphaModFix/>
          </a:blip>
          <a:srcRect/>
          <a:stretch/>
        </p:blipFill>
        <p:spPr>
          <a:xfrm>
            <a:off x="6985044" y="494067"/>
            <a:ext cx="867341" cy="77863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8"/>
        <p:cNvGrpSpPr/>
        <p:nvPr/>
      </p:nvGrpSpPr>
      <p:grpSpPr>
        <a:xfrm>
          <a:off x="0" y="0"/>
          <a:ext cx="0" cy="0"/>
          <a:chOff x="0" y="0"/>
          <a:chExt cx="0" cy="0"/>
        </a:xfrm>
      </p:grpSpPr>
      <p:sp>
        <p:nvSpPr>
          <p:cNvPr id="759" name="Google Shape;759;p32"/>
          <p:cNvSpPr/>
          <p:nvPr/>
        </p:nvSpPr>
        <p:spPr>
          <a:xfrm>
            <a:off x="6542362" y="5460450"/>
            <a:ext cx="5469147" cy="1205821"/>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0" name="Google Shape;760;p32"/>
          <p:cNvSpPr/>
          <p:nvPr/>
        </p:nvSpPr>
        <p:spPr>
          <a:xfrm>
            <a:off x="6542362" y="1545606"/>
            <a:ext cx="5469147" cy="1223219"/>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1" name="Google Shape;761;p32"/>
          <p:cNvSpPr/>
          <p:nvPr/>
        </p:nvSpPr>
        <p:spPr>
          <a:xfrm>
            <a:off x="-25365" y="-18147"/>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2" name="Google Shape;762;p32"/>
          <p:cNvSpPr txBox="1"/>
          <p:nvPr/>
        </p:nvSpPr>
        <p:spPr>
          <a:xfrm>
            <a:off x="138926" y="1133868"/>
            <a:ext cx="5986500" cy="2216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5400"/>
              <a:buFont typeface="Arial"/>
              <a:buNone/>
            </a:pPr>
            <a:endParaRPr sz="54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800"/>
              <a:buFont typeface="Arial"/>
              <a:buNone/>
            </a:pPr>
            <a:r>
              <a:rPr lang="en-US" sz="3600" b="0" i="0" u="none" strike="noStrike" cap="none">
                <a:solidFill>
                  <a:schemeClr val="lt1"/>
                </a:solidFill>
                <a:latin typeface="Helvetica Neue"/>
                <a:ea typeface="Helvetica Neue"/>
                <a:cs typeface="Helvetica Neue"/>
                <a:sym typeface="Helvetica Neue"/>
              </a:rPr>
              <a:t>What is available?</a:t>
            </a:r>
            <a:endParaRPr sz="3600" b="0" i="0" u="none" strike="noStrike" cap="none">
              <a:solidFill>
                <a:schemeClr val="lt1"/>
              </a:solidFill>
              <a:latin typeface="Helvetica Neue"/>
              <a:ea typeface="Helvetica Neue"/>
              <a:cs typeface="Helvetica Neue"/>
              <a:sym typeface="Helvetica Neue"/>
            </a:endParaRPr>
          </a:p>
        </p:txBody>
      </p:sp>
      <p:sp>
        <p:nvSpPr>
          <p:cNvPr id="763" name="Google Shape;763;p32"/>
          <p:cNvSpPr/>
          <p:nvPr/>
        </p:nvSpPr>
        <p:spPr>
          <a:xfrm>
            <a:off x="6521570" y="207033"/>
            <a:ext cx="5469147" cy="1236121"/>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4" name="Google Shape;764;p32"/>
          <p:cNvSpPr/>
          <p:nvPr/>
        </p:nvSpPr>
        <p:spPr>
          <a:xfrm>
            <a:off x="6852980" y="25376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5" name="Google Shape;765;p32"/>
          <p:cNvSpPr txBox="1"/>
          <p:nvPr/>
        </p:nvSpPr>
        <p:spPr>
          <a:xfrm>
            <a:off x="8240801" y="442096"/>
            <a:ext cx="34560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70C0"/>
                </a:solidFill>
                <a:latin typeface="Helvetica Neue"/>
                <a:ea typeface="Helvetica Neue"/>
                <a:cs typeface="Helvetica Neue"/>
                <a:sym typeface="Helvetica Neue"/>
              </a:rPr>
              <a:t>Humanities</a:t>
            </a:r>
            <a:endParaRPr sz="1400" b="0" i="0" u="none" strike="noStrike" cap="none">
              <a:solidFill>
                <a:srgbClr val="000000"/>
              </a:solidFill>
              <a:latin typeface="Helvetica Neue"/>
              <a:ea typeface="Helvetica Neue"/>
              <a:cs typeface="Helvetica Neue"/>
              <a:sym typeface="Helvetica Neue"/>
            </a:endParaRPr>
          </a:p>
        </p:txBody>
      </p:sp>
      <p:sp>
        <p:nvSpPr>
          <p:cNvPr id="766" name="Google Shape;766;p32"/>
          <p:cNvSpPr/>
          <p:nvPr/>
        </p:nvSpPr>
        <p:spPr>
          <a:xfrm>
            <a:off x="6542362" y="2871277"/>
            <a:ext cx="5469147" cy="1204769"/>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7" name="Google Shape;767;p32"/>
          <p:cNvSpPr/>
          <p:nvPr/>
        </p:nvSpPr>
        <p:spPr>
          <a:xfrm>
            <a:off x="6542362" y="4194264"/>
            <a:ext cx="5469147" cy="109722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8" name="Google Shape;768;p32"/>
          <p:cNvSpPr/>
          <p:nvPr/>
        </p:nvSpPr>
        <p:spPr>
          <a:xfrm>
            <a:off x="6898375" y="2912170"/>
            <a:ext cx="1011015"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9" name="Google Shape;769;p32"/>
          <p:cNvSpPr txBox="1"/>
          <p:nvPr/>
        </p:nvSpPr>
        <p:spPr>
          <a:xfrm>
            <a:off x="7954785" y="3019015"/>
            <a:ext cx="39087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Unit 1 &amp; 2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Business Management</a:t>
            </a:r>
            <a:endParaRPr sz="1400" b="0" i="0" u="none" strike="noStrike" cap="none">
              <a:solidFill>
                <a:srgbClr val="000000"/>
              </a:solidFill>
              <a:latin typeface="Helvetica Neue"/>
              <a:ea typeface="Helvetica Neue"/>
              <a:cs typeface="Helvetica Neue"/>
              <a:sym typeface="Helvetica Neue"/>
            </a:endParaRPr>
          </a:p>
        </p:txBody>
      </p:sp>
      <p:sp>
        <p:nvSpPr>
          <p:cNvPr id="770" name="Google Shape;770;p32"/>
          <p:cNvSpPr txBox="1"/>
          <p:nvPr/>
        </p:nvSpPr>
        <p:spPr>
          <a:xfrm>
            <a:off x="8106552" y="5589819"/>
            <a:ext cx="3752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Unit 1 &amp; 2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Legal Studies</a:t>
            </a:r>
            <a:endParaRPr sz="1400" b="0" i="0" u="none" strike="noStrike" cap="none">
              <a:solidFill>
                <a:srgbClr val="000000"/>
              </a:solidFill>
              <a:latin typeface="Helvetica Neue"/>
              <a:ea typeface="Helvetica Neue"/>
              <a:cs typeface="Helvetica Neue"/>
              <a:sym typeface="Helvetica Neue"/>
            </a:endParaRPr>
          </a:p>
        </p:txBody>
      </p:sp>
      <p:sp>
        <p:nvSpPr>
          <p:cNvPr id="771" name="Google Shape;771;p32"/>
          <p:cNvSpPr txBox="1"/>
          <p:nvPr/>
        </p:nvSpPr>
        <p:spPr>
          <a:xfrm>
            <a:off x="8418794" y="1703616"/>
            <a:ext cx="32781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Unit 1 &amp; 2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Accounting</a:t>
            </a:r>
            <a:endParaRPr sz="1400" b="0" i="0" u="none" strike="noStrike" cap="none">
              <a:solidFill>
                <a:srgbClr val="000000"/>
              </a:solidFill>
              <a:latin typeface="Helvetica Neue"/>
              <a:ea typeface="Helvetica Neue"/>
              <a:cs typeface="Helvetica Neue"/>
              <a:sym typeface="Helvetica Neue"/>
            </a:endParaRPr>
          </a:p>
        </p:txBody>
      </p:sp>
      <p:sp>
        <p:nvSpPr>
          <p:cNvPr id="772" name="Google Shape;772;p32"/>
          <p:cNvSpPr txBox="1"/>
          <p:nvPr/>
        </p:nvSpPr>
        <p:spPr>
          <a:xfrm>
            <a:off x="8338984" y="4298829"/>
            <a:ext cx="32781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Unit 1 &amp; 2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Economics</a:t>
            </a:r>
            <a:endParaRPr sz="1400" b="0" i="0" u="none" strike="noStrike" cap="none">
              <a:solidFill>
                <a:srgbClr val="000000"/>
              </a:solidFill>
              <a:latin typeface="Helvetica Neue"/>
              <a:ea typeface="Helvetica Neue"/>
              <a:cs typeface="Helvetica Neue"/>
              <a:sym typeface="Helvetica Neue"/>
            </a:endParaRPr>
          </a:p>
        </p:txBody>
      </p:sp>
      <p:sp>
        <p:nvSpPr>
          <p:cNvPr id="773" name="Google Shape;773;p32"/>
          <p:cNvSpPr/>
          <p:nvPr/>
        </p:nvSpPr>
        <p:spPr>
          <a:xfrm>
            <a:off x="6926561" y="4252125"/>
            <a:ext cx="1028224" cy="981497"/>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4" name="Google Shape;774;p32"/>
          <p:cNvSpPr/>
          <p:nvPr/>
        </p:nvSpPr>
        <p:spPr>
          <a:xfrm>
            <a:off x="6852980" y="1643982"/>
            <a:ext cx="1056410" cy="1001013"/>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5" name="Google Shape;775;p32"/>
          <p:cNvSpPr/>
          <p:nvPr/>
        </p:nvSpPr>
        <p:spPr>
          <a:xfrm>
            <a:off x="6916067" y="5572611"/>
            <a:ext cx="1028224" cy="981497"/>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76" name="Google Shape;776;p32"/>
          <p:cNvPicPr preferRelativeResize="0"/>
          <p:nvPr/>
        </p:nvPicPr>
        <p:blipFill rotWithShape="1">
          <a:blip r:embed="rId3">
            <a:alphaModFix/>
          </a:blip>
          <a:srcRect/>
          <a:stretch/>
        </p:blipFill>
        <p:spPr>
          <a:xfrm flipH="1">
            <a:off x="6993199" y="5572611"/>
            <a:ext cx="873959" cy="873959"/>
          </a:xfrm>
          <a:prstGeom prst="rect">
            <a:avLst/>
          </a:prstGeom>
          <a:noFill/>
          <a:ln>
            <a:noFill/>
          </a:ln>
        </p:spPr>
      </p:pic>
      <p:pic>
        <p:nvPicPr>
          <p:cNvPr id="777" name="Google Shape;777;p32"/>
          <p:cNvPicPr preferRelativeResize="0"/>
          <p:nvPr/>
        </p:nvPicPr>
        <p:blipFill rotWithShape="1">
          <a:blip r:embed="rId4">
            <a:alphaModFix/>
          </a:blip>
          <a:srcRect/>
          <a:stretch/>
        </p:blipFill>
        <p:spPr>
          <a:xfrm>
            <a:off x="7013287" y="3109962"/>
            <a:ext cx="761190" cy="621379"/>
          </a:xfrm>
          <a:prstGeom prst="rect">
            <a:avLst/>
          </a:prstGeom>
          <a:noFill/>
          <a:ln>
            <a:noFill/>
          </a:ln>
        </p:spPr>
      </p:pic>
      <p:pic>
        <p:nvPicPr>
          <p:cNvPr id="778" name="Google Shape;778;p32"/>
          <p:cNvPicPr preferRelativeResize="0"/>
          <p:nvPr/>
        </p:nvPicPr>
        <p:blipFill rotWithShape="1">
          <a:blip r:embed="rId5">
            <a:alphaModFix/>
          </a:blip>
          <a:srcRect/>
          <a:stretch/>
        </p:blipFill>
        <p:spPr>
          <a:xfrm>
            <a:off x="7074394" y="1825389"/>
            <a:ext cx="653068" cy="653068"/>
          </a:xfrm>
          <a:prstGeom prst="rect">
            <a:avLst/>
          </a:prstGeom>
          <a:noFill/>
          <a:ln>
            <a:noFill/>
          </a:ln>
        </p:spPr>
      </p:pic>
      <p:pic>
        <p:nvPicPr>
          <p:cNvPr id="779" name="Google Shape;779;p32"/>
          <p:cNvPicPr preferRelativeResize="0"/>
          <p:nvPr/>
        </p:nvPicPr>
        <p:blipFill rotWithShape="1">
          <a:blip r:embed="rId6">
            <a:alphaModFix/>
          </a:blip>
          <a:srcRect/>
          <a:stretch/>
        </p:blipFill>
        <p:spPr>
          <a:xfrm>
            <a:off x="7103890" y="4424544"/>
            <a:ext cx="708031" cy="610372"/>
          </a:xfrm>
          <a:prstGeom prst="rect">
            <a:avLst/>
          </a:prstGeom>
          <a:noFill/>
          <a:ln>
            <a:noFill/>
          </a:ln>
        </p:spPr>
      </p:pic>
      <p:pic>
        <p:nvPicPr>
          <p:cNvPr id="780" name="Google Shape;780;p32"/>
          <p:cNvPicPr preferRelativeResize="0"/>
          <p:nvPr/>
        </p:nvPicPr>
        <p:blipFill rotWithShape="1">
          <a:blip r:embed="rId7">
            <a:alphaModFix/>
          </a:blip>
          <a:srcRect/>
          <a:stretch/>
        </p:blipFill>
        <p:spPr>
          <a:xfrm>
            <a:off x="6955732" y="387963"/>
            <a:ext cx="876300" cy="7524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5"/>
        <p:cNvGrpSpPr/>
        <p:nvPr/>
      </p:nvGrpSpPr>
      <p:grpSpPr>
        <a:xfrm>
          <a:off x="0" y="0"/>
          <a:ext cx="0" cy="0"/>
          <a:chOff x="0" y="0"/>
          <a:chExt cx="0" cy="0"/>
        </a:xfrm>
      </p:grpSpPr>
      <p:sp>
        <p:nvSpPr>
          <p:cNvPr id="786" name="Google Shape;786;p33"/>
          <p:cNvSpPr/>
          <p:nvPr/>
        </p:nvSpPr>
        <p:spPr>
          <a:xfrm>
            <a:off x="6542362" y="1545606"/>
            <a:ext cx="5469147" cy="1223219"/>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7" name="Google Shape;787;p33"/>
          <p:cNvSpPr/>
          <p:nvPr/>
        </p:nvSpPr>
        <p:spPr>
          <a:xfrm>
            <a:off x="-67766" y="-28173"/>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8" name="Google Shape;788;p33"/>
          <p:cNvSpPr/>
          <p:nvPr/>
        </p:nvSpPr>
        <p:spPr>
          <a:xfrm>
            <a:off x="6521570" y="207033"/>
            <a:ext cx="5469147" cy="1236121"/>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9" name="Google Shape;789;p33"/>
          <p:cNvSpPr/>
          <p:nvPr/>
        </p:nvSpPr>
        <p:spPr>
          <a:xfrm>
            <a:off x="6852980" y="25376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0" name="Google Shape;790;p33"/>
          <p:cNvSpPr txBox="1"/>
          <p:nvPr/>
        </p:nvSpPr>
        <p:spPr>
          <a:xfrm>
            <a:off x="8240801" y="442096"/>
            <a:ext cx="34560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70C0"/>
                </a:solidFill>
                <a:latin typeface="Helvetica Neue"/>
                <a:ea typeface="Helvetica Neue"/>
                <a:cs typeface="Helvetica Neue"/>
                <a:sym typeface="Helvetica Neue"/>
              </a:rPr>
              <a:t>Humanities</a:t>
            </a:r>
            <a:endParaRPr sz="1400" b="0" i="0" u="none" strike="noStrike" cap="none">
              <a:solidFill>
                <a:srgbClr val="000000"/>
              </a:solidFill>
              <a:latin typeface="Helvetica Neue"/>
              <a:ea typeface="Helvetica Neue"/>
              <a:cs typeface="Helvetica Neue"/>
              <a:sym typeface="Helvetica Neue"/>
            </a:endParaRPr>
          </a:p>
        </p:txBody>
      </p:sp>
      <p:sp>
        <p:nvSpPr>
          <p:cNvPr id="791" name="Google Shape;791;p33"/>
          <p:cNvSpPr/>
          <p:nvPr/>
        </p:nvSpPr>
        <p:spPr>
          <a:xfrm>
            <a:off x="6542362" y="2871277"/>
            <a:ext cx="5469147" cy="1204769"/>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2" name="Google Shape;792;p33"/>
          <p:cNvSpPr/>
          <p:nvPr/>
        </p:nvSpPr>
        <p:spPr>
          <a:xfrm>
            <a:off x="6898375" y="2912170"/>
            <a:ext cx="1011015"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3" name="Google Shape;793;p33"/>
          <p:cNvSpPr txBox="1"/>
          <p:nvPr/>
        </p:nvSpPr>
        <p:spPr>
          <a:xfrm>
            <a:off x="8418794" y="2964453"/>
            <a:ext cx="32781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Unit 1 &amp; 2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Geography</a:t>
            </a:r>
            <a:endParaRPr sz="1400" b="0" i="0" u="none" strike="noStrike" cap="none">
              <a:solidFill>
                <a:srgbClr val="000000"/>
              </a:solidFill>
              <a:latin typeface="Helvetica Neue"/>
              <a:ea typeface="Helvetica Neue"/>
              <a:cs typeface="Helvetica Neue"/>
              <a:sym typeface="Helvetica Neue"/>
            </a:endParaRPr>
          </a:p>
        </p:txBody>
      </p:sp>
      <p:sp>
        <p:nvSpPr>
          <p:cNvPr id="794" name="Google Shape;794;p33"/>
          <p:cNvSpPr txBox="1"/>
          <p:nvPr/>
        </p:nvSpPr>
        <p:spPr>
          <a:xfrm>
            <a:off x="8130676" y="1703625"/>
            <a:ext cx="35661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Unit 1 &amp; 2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History: Modern History</a:t>
            </a:r>
            <a:endParaRPr sz="1400" b="0" i="0" u="none" strike="noStrike" cap="none">
              <a:solidFill>
                <a:srgbClr val="000000"/>
              </a:solidFill>
              <a:latin typeface="Helvetica Neue"/>
              <a:ea typeface="Helvetica Neue"/>
              <a:cs typeface="Helvetica Neue"/>
              <a:sym typeface="Helvetica Neue"/>
            </a:endParaRPr>
          </a:p>
        </p:txBody>
      </p:sp>
      <p:sp>
        <p:nvSpPr>
          <p:cNvPr id="795" name="Google Shape;795;p33"/>
          <p:cNvSpPr/>
          <p:nvPr/>
        </p:nvSpPr>
        <p:spPr>
          <a:xfrm>
            <a:off x="6852980" y="1643982"/>
            <a:ext cx="1056410" cy="1001013"/>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96" name="Google Shape;796;p33"/>
          <p:cNvPicPr preferRelativeResize="0"/>
          <p:nvPr/>
        </p:nvPicPr>
        <p:blipFill rotWithShape="1">
          <a:blip r:embed="rId3">
            <a:alphaModFix/>
          </a:blip>
          <a:srcRect/>
          <a:stretch/>
        </p:blipFill>
        <p:spPr>
          <a:xfrm>
            <a:off x="7066312" y="3025382"/>
            <a:ext cx="675139" cy="822906"/>
          </a:xfrm>
          <a:prstGeom prst="rect">
            <a:avLst/>
          </a:prstGeom>
          <a:noFill/>
          <a:ln>
            <a:noFill/>
          </a:ln>
        </p:spPr>
      </p:pic>
      <p:pic>
        <p:nvPicPr>
          <p:cNvPr id="797" name="Google Shape;797;p33"/>
          <p:cNvPicPr preferRelativeResize="0"/>
          <p:nvPr/>
        </p:nvPicPr>
        <p:blipFill rotWithShape="1">
          <a:blip r:embed="rId4">
            <a:alphaModFix/>
          </a:blip>
          <a:srcRect/>
          <a:stretch/>
        </p:blipFill>
        <p:spPr>
          <a:xfrm>
            <a:off x="7047477" y="1831345"/>
            <a:ext cx="679500" cy="626286"/>
          </a:xfrm>
          <a:prstGeom prst="rect">
            <a:avLst/>
          </a:prstGeom>
          <a:noFill/>
          <a:ln>
            <a:noFill/>
          </a:ln>
        </p:spPr>
      </p:pic>
      <p:sp>
        <p:nvSpPr>
          <p:cNvPr id="798" name="Google Shape;798;p33"/>
          <p:cNvSpPr txBox="1"/>
          <p:nvPr/>
        </p:nvSpPr>
        <p:spPr>
          <a:xfrm>
            <a:off x="96526" y="870718"/>
            <a:ext cx="5986500" cy="200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What is available?</a:t>
            </a:r>
            <a:endParaRPr sz="2800" b="0" i="0" u="none" strike="noStrike" cap="none">
              <a:solidFill>
                <a:schemeClr val="lt1"/>
              </a:solidFill>
              <a:latin typeface="Helvetica Neue"/>
              <a:ea typeface="Helvetica Neue"/>
              <a:cs typeface="Helvetica Neue"/>
              <a:sym typeface="Helvetica Neue"/>
            </a:endParaRPr>
          </a:p>
        </p:txBody>
      </p:sp>
      <p:sp>
        <p:nvSpPr>
          <p:cNvPr id="799" name="Google Shape;799;p33"/>
          <p:cNvSpPr/>
          <p:nvPr/>
        </p:nvSpPr>
        <p:spPr>
          <a:xfrm>
            <a:off x="6553319" y="4189258"/>
            <a:ext cx="5469147" cy="1204769"/>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0" name="Google Shape;800;p33"/>
          <p:cNvSpPr/>
          <p:nvPr/>
        </p:nvSpPr>
        <p:spPr>
          <a:xfrm>
            <a:off x="6898373" y="4263437"/>
            <a:ext cx="1011015"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1" name="Google Shape;801;p33"/>
          <p:cNvSpPr txBox="1"/>
          <p:nvPr/>
        </p:nvSpPr>
        <p:spPr>
          <a:xfrm>
            <a:off x="8329797" y="4319717"/>
            <a:ext cx="3278042"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Unit 1 &amp; 2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Politics</a:t>
            </a:r>
            <a:endParaRPr sz="1400" b="0" i="0" u="none" strike="noStrike" cap="none">
              <a:solidFill>
                <a:srgbClr val="000000"/>
              </a:solidFill>
              <a:latin typeface="Helvetica Neue"/>
              <a:ea typeface="Helvetica Neue"/>
              <a:cs typeface="Helvetica Neue"/>
              <a:sym typeface="Helvetica Neue"/>
            </a:endParaRPr>
          </a:p>
        </p:txBody>
      </p:sp>
      <p:pic>
        <p:nvPicPr>
          <p:cNvPr id="802" name="Google Shape;802;p33"/>
          <p:cNvPicPr preferRelativeResize="0"/>
          <p:nvPr/>
        </p:nvPicPr>
        <p:blipFill rotWithShape="1">
          <a:blip r:embed="rId5">
            <a:alphaModFix/>
          </a:blip>
          <a:srcRect/>
          <a:stretch/>
        </p:blipFill>
        <p:spPr>
          <a:xfrm>
            <a:off x="7068025" y="4465536"/>
            <a:ext cx="623582" cy="623582"/>
          </a:xfrm>
          <a:prstGeom prst="rect">
            <a:avLst/>
          </a:prstGeom>
          <a:noFill/>
          <a:ln>
            <a:noFill/>
          </a:ln>
        </p:spPr>
      </p:pic>
      <p:pic>
        <p:nvPicPr>
          <p:cNvPr id="803" name="Google Shape;803;p33"/>
          <p:cNvPicPr preferRelativeResize="0"/>
          <p:nvPr/>
        </p:nvPicPr>
        <p:blipFill rotWithShape="1">
          <a:blip r:embed="rId6">
            <a:alphaModFix/>
          </a:blip>
          <a:srcRect/>
          <a:stretch/>
        </p:blipFill>
        <p:spPr>
          <a:xfrm>
            <a:off x="6955732" y="387963"/>
            <a:ext cx="876300" cy="7524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808"/>
        <p:cNvGrpSpPr/>
        <p:nvPr/>
      </p:nvGrpSpPr>
      <p:grpSpPr>
        <a:xfrm>
          <a:off x="0" y="0"/>
          <a:ext cx="0" cy="0"/>
          <a:chOff x="0" y="0"/>
          <a:chExt cx="0" cy="0"/>
        </a:xfrm>
      </p:grpSpPr>
      <p:sp>
        <p:nvSpPr>
          <p:cNvPr id="809" name="Google Shape;809;p34"/>
          <p:cNvSpPr/>
          <p:nvPr/>
        </p:nvSpPr>
        <p:spPr>
          <a:xfrm>
            <a:off x="6521570" y="519161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0" name="Google Shape;810;p34"/>
          <p:cNvSpPr/>
          <p:nvPr/>
        </p:nvSpPr>
        <p:spPr>
          <a:xfrm>
            <a:off x="6521570" y="3546061"/>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1" name="Google Shape;811;p34"/>
          <p:cNvSpPr/>
          <p:nvPr/>
        </p:nvSpPr>
        <p:spPr>
          <a:xfrm>
            <a:off x="0" y="0"/>
            <a:ext cx="6328390" cy="7045922"/>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2" name="Google Shape;812;p34"/>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3" name="Google Shape;813;p34"/>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4" name="Google Shape;814;p34"/>
          <p:cNvSpPr txBox="1"/>
          <p:nvPr/>
        </p:nvSpPr>
        <p:spPr>
          <a:xfrm>
            <a:off x="8222253" y="429478"/>
            <a:ext cx="34560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70C0"/>
                </a:solidFill>
                <a:latin typeface="Helvetica Neue"/>
                <a:ea typeface="Helvetica Neue"/>
                <a:cs typeface="Helvetica Neue"/>
                <a:sym typeface="Helvetica Neue"/>
              </a:rPr>
              <a:t>Languages</a:t>
            </a:r>
            <a:endParaRPr sz="1400" b="0" i="0" u="none" strike="noStrike" cap="none">
              <a:solidFill>
                <a:srgbClr val="000000"/>
              </a:solidFill>
              <a:latin typeface="Helvetica Neue"/>
              <a:ea typeface="Helvetica Neue"/>
              <a:cs typeface="Helvetica Neue"/>
              <a:sym typeface="Helvetica Neue"/>
            </a:endParaRPr>
          </a:p>
        </p:txBody>
      </p:sp>
      <p:sp>
        <p:nvSpPr>
          <p:cNvPr id="815" name="Google Shape;815;p34"/>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6" name="Google Shape;816;p34"/>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7" name="Google Shape;817;p34"/>
          <p:cNvSpPr txBox="1"/>
          <p:nvPr/>
        </p:nvSpPr>
        <p:spPr>
          <a:xfrm>
            <a:off x="8029073" y="5316511"/>
            <a:ext cx="3719036"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VET Certificate qualifies students with a VCE credit equivalent to a fifth subject</a:t>
            </a:r>
            <a:endParaRPr sz="1400" b="0" i="0" u="none" strike="noStrike" cap="none">
              <a:solidFill>
                <a:srgbClr val="000000"/>
              </a:solidFill>
              <a:latin typeface="Helvetica Neue"/>
              <a:ea typeface="Helvetica Neue"/>
              <a:cs typeface="Helvetica Neue"/>
              <a:sym typeface="Helvetica Neue"/>
            </a:endParaRPr>
          </a:p>
        </p:txBody>
      </p:sp>
      <p:sp>
        <p:nvSpPr>
          <p:cNvPr id="818" name="Google Shape;818;p34"/>
          <p:cNvSpPr/>
          <p:nvPr/>
        </p:nvSpPr>
        <p:spPr>
          <a:xfrm>
            <a:off x="6890512" y="3678102"/>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9" name="Google Shape;819;p34"/>
          <p:cNvSpPr/>
          <p:nvPr/>
        </p:nvSpPr>
        <p:spPr>
          <a:xfrm>
            <a:off x="6932703" y="528165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20" name="Google Shape;820;p34"/>
          <p:cNvPicPr preferRelativeResize="0"/>
          <p:nvPr/>
        </p:nvPicPr>
        <p:blipFill rotWithShape="1">
          <a:blip r:embed="rId3">
            <a:alphaModFix/>
          </a:blip>
          <a:srcRect/>
          <a:stretch/>
        </p:blipFill>
        <p:spPr>
          <a:xfrm>
            <a:off x="7098612" y="5410767"/>
            <a:ext cx="615636" cy="707628"/>
          </a:xfrm>
          <a:prstGeom prst="rect">
            <a:avLst/>
          </a:prstGeom>
          <a:noFill/>
          <a:ln>
            <a:noFill/>
          </a:ln>
        </p:spPr>
      </p:pic>
      <p:sp>
        <p:nvSpPr>
          <p:cNvPr id="821" name="Google Shape;821;p34"/>
          <p:cNvSpPr txBox="1"/>
          <p:nvPr/>
        </p:nvSpPr>
        <p:spPr>
          <a:xfrm>
            <a:off x="8029073" y="2008588"/>
            <a:ext cx="3719036"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VET Applied Language - Italian</a:t>
            </a:r>
            <a:endParaRPr sz="1400" b="0" i="0" u="none" strike="noStrike" cap="none">
              <a:solidFill>
                <a:srgbClr val="000000"/>
              </a:solidFill>
              <a:latin typeface="Helvetica Neue"/>
              <a:ea typeface="Helvetica Neue"/>
              <a:cs typeface="Helvetica Neue"/>
              <a:sym typeface="Helvetica Neue"/>
            </a:endParaRPr>
          </a:p>
        </p:txBody>
      </p:sp>
      <p:sp>
        <p:nvSpPr>
          <p:cNvPr id="822" name="Google Shape;822;p34"/>
          <p:cNvSpPr txBox="1"/>
          <p:nvPr/>
        </p:nvSpPr>
        <p:spPr>
          <a:xfrm>
            <a:off x="7946921" y="3838463"/>
            <a:ext cx="37191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VET Applied Language - Japanese</a:t>
            </a:r>
            <a:endParaRPr sz="1400" b="0" i="0" u="none" strike="noStrike" cap="none">
              <a:solidFill>
                <a:srgbClr val="000000"/>
              </a:solidFill>
              <a:latin typeface="Helvetica Neue"/>
              <a:ea typeface="Helvetica Neue"/>
              <a:cs typeface="Helvetica Neue"/>
              <a:sym typeface="Helvetica Neue"/>
            </a:endParaRPr>
          </a:p>
        </p:txBody>
      </p:sp>
      <p:pic>
        <p:nvPicPr>
          <p:cNvPr id="823" name="Google Shape;823;p34"/>
          <p:cNvPicPr preferRelativeResize="0"/>
          <p:nvPr/>
        </p:nvPicPr>
        <p:blipFill rotWithShape="1">
          <a:blip r:embed="rId4">
            <a:alphaModFix/>
          </a:blip>
          <a:srcRect/>
          <a:stretch/>
        </p:blipFill>
        <p:spPr>
          <a:xfrm>
            <a:off x="7018448" y="3890707"/>
            <a:ext cx="800533" cy="725439"/>
          </a:xfrm>
          <a:prstGeom prst="rect">
            <a:avLst/>
          </a:prstGeom>
          <a:noFill/>
          <a:ln>
            <a:noFill/>
          </a:ln>
        </p:spPr>
      </p:pic>
      <p:pic>
        <p:nvPicPr>
          <p:cNvPr id="824" name="Google Shape;824;p34"/>
          <p:cNvPicPr preferRelativeResize="0"/>
          <p:nvPr/>
        </p:nvPicPr>
        <p:blipFill rotWithShape="1">
          <a:blip r:embed="rId5">
            <a:alphaModFix/>
          </a:blip>
          <a:srcRect/>
          <a:stretch/>
        </p:blipFill>
        <p:spPr>
          <a:xfrm>
            <a:off x="7231977" y="2077219"/>
            <a:ext cx="373477" cy="894301"/>
          </a:xfrm>
          <a:prstGeom prst="rect">
            <a:avLst/>
          </a:prstGeom>
          <a:noFill/>
          <a:ln>
            <a:noFill/>
          </a:ln>
        </p:spPr>
      </p:pic>
      <p:sp>
        <p:nvSpPr>
          <p:cNvPr id="825" name="Google Shape;825;p34"/>
          <p:cNvSpPr txBox="1"/>
          <p:nvPr/>
        </p:nvSpPr>
        <p:spPr>
          <a:xfrm>
            <a:off x="170939" y="952693"/>
            <a:ext cx="5986500" cy="200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What is available?</a:t>
            </a:r>
            <a:endParaRPr sz="2800" b="0" i="0" u="none" strike="noStrike" cap="none">
              <a:solidFill>
                <a:schemeClr val="lt1"/>
              </a:solidFill>
              <a:latin typeface="Helvetica Neue"/>
              <a:ea typeface="Helvetica Neue"/>
              <a:cs typeface="Helvetica Neue"/>
              <a:sym typeface="Helvetica Neue"/>
            </a:endParaRPr>
          </a:p>
        </p:txBody>
      </p:sp>
      <p:pic>
        <p:nvPicPr>
          <p:cNvPr id="826" name="Google Shape;826;p34"/>
          <p:cNvPicPr preferRelativeResize="0"/>
          <p:nvPr/>
        </p:nvPicPr>
        <p:blipFill rotWithShape="1">
          <a:blip r:embed="rId6">
            <a:alphaModFix/>
          </a:blip>
          <a:srcRect/>
          <a:stretch/>
        </p:blipFill>
        <p:spPr>
          <a:xfrm>
            <a:off x="6980564" y="458078"/>
            <a:ext cx="876300" cy="7905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1"/>
        <p:cNvGrpSpPr/>
        <p:nvPr/>
      </p:nvGrpSpPr>
      <p:grpSpPr>
        <a:xfrm>
          <a:off x="0" y="0"/>
          <a:ext cx="0" cy="0"/>
          <a:chOff x="0" y="0"/>
          <a:chExt cx="0" cy="0"/>
        </a:xfrm>
      </p:grpSpPr>
      <p:sp>
        <p:nvSpPr>
          <p:cNvPr id="832" name="Google Shape;832;p35"/>
          <p:cNvSpPr/>
          <p:nvPr/>
        </p:nvSpPr>
        <p:spPr>
          <a:xfrm>
            <a:off x="6521570" y="3665660"/>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3" name="Google Shape;833;p35"/>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4" name="Google Shape;834;p35"/>
          <p:cNvSpPr txBox="1"/>
          <p:nvPr/>
        </p:nvSpPr>
        <p:spPr>
          <a:xfrm>
            <a:off x="164288" y="821727"/>
            <a:ext cx="5986500" cy="200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What is available?</a:t>
            </a:r>
            <a:endParaRPr sz="2800" b="0" i="0" u="none" strike="noStrike" cap="none">
              <a:solidFill>
                <a:schemeClr val="lt1"/>
              </a:solidFill>
              <a:latin typeface="Helvetica Neue"/>
              <a:ea typeface="Helvetica Neue"/>
              <a:cs typeface="Helvetica Neue"/>
              <a:sym typeface="Helvetica Neue"/>
            </a:endParaRPr>
          </a:p>
        </p:txBody>
      </p:sp>
      <p:sp>
        <p:nvSpPr>
          <p:cNvPr id="835" name="Google Shape;835;p35"/>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6" name="Google Shape;836;p35"/>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7" name="Google Shape;837;p35"/>
          <p:cNvSpPr txBox="1"/>
          <p:nvPr/>
        </p:nvSpPr>
        <p:spPr>
          <a:xfrm>
            <a:off x="7689577" y="535564"/>
            <a:ext cx="404379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70C0"/>
                </a:solidFill>
                <a:latin typeface="Helvetica Neue"/>
                <a:ea typeface="Helvetica Neue"/>
                <a:cs typeface="Helvetica Neue"/>
                <a:sym typeface="Helvetica Neue"/>
              </a:rPr>
              <a:t>Science</a:t>
            </a:r>
            <a:endParaRPr sz="3000" b="1" i="0" u="none" strike="noStrike" cap="none">
              <a:solidFill>
                <a:schemeClr val="dk1"/>
              </a:solidFill>
              <a:latin typeface="Helvetica Neue"/>
              <a:ea typeface="Helvetica Neue"/>
              <a:cs typeface="Helvetica Neue"/>
              <a:sym typeface="Helvetica Neue"/>
            </a:endParaRPr>
          </a:p>
        </p:txBody>
      </p:sp>
      <p:sp>
        <p:nvSpPr>
          <p:cNvPr id="838" name="Google Shape;838;p35"/>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9" name="Google Shape;839;p35"/>
          <p:cNvSpPr/>
          <p:nvPr/>
        </p:nvSpPr>
        <p:spPr>
          <a:xfrm>
            <a:off x="6817045" y="197421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0" name="Google Shape;840;p35"/>
          <p:cNvSpPr txBox="1"/>
          <p:nvPr/>
        </p:nvSpPr>
        <p:spPr>
          <a:xfrm>
            <a:off x="8153417" y="2055205"/>
            <a:ext cx="370287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Science Pathway usually involves a Maths and at least one Science</a:t>
            </a:r>
            <a:endParaRPr sz="1400" b="0" i="0" u="none" strike="noStrike" cap="none">
              <a:solidFill>
                <a:srgbClr val="000000"/>
              </a:solidFill>
              <a:latin typeface="Helvetica Neue"/>
              <a:ea typeface="Helvetica Neue"/>
              <a:cs typeface="Helvetica Neue"/>
              <a:sym typeface="Helvetica Neue"/>
            </a:endParaRPr>
          </a:p>
        </p:txBody>
      </p:sp>
      <p:sp>
        <p:nvSpPr>
          <p:cNvPr id="841" name="Google Shape;841;p35"/>
          <p:cNvSpPr/>
          <p:nvPr/>
        </p:nvSpPr>
        <p:spPr>
          <a:xfrm>
            <a:off x="6904104" y="3853281"/>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2" name="Google Shape;842;p35"/>
          <p:cNvSpPr txBox="1"/>
          <p:nvPr/>
        </p:nvSpPr>
        <p:spPr>
          <a:xfrm>
            <a:off x="8035229" y="4028232"/>
            <a:ext cx="386717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A prerequisite for </a:t>
            </a:r>
            <a:r>
              <a:rPr lang="en-US" sz="2000" b="1" i="0" u="none" strike="noStrike" cap="none">
                <a:solidFill>
                  <a:schemeClr val="dk1"/>
                </a:solidFill>
                <a:latin typeface="Helvetica Neue"/>
                <a:ea typeface="Helvetica Neue"/>
                <a:cs typeface="Helvetica Neue"/>
                <a:sym typeface="Helvetica Neue"/>
              </a:rPr>
              <a:t>some</a:t>
            </a:r>
            <a:r>
              <a:rPr lang="en-US" sz="2000" b="0" i="0" u="none" strike="noStrike" cap="none">
                <a:solidFill>
                  <a:schemeClr val="dk1"/>
                </a:solidFill>
                <a:latin typeface="Helvetica Neue"/>
                <a:ea typeface="Helvetica Neue"/>
                <a:cs typeface="Helvetica Neue"/>
                <a:sym typeface="Helvetica Neue"/>
              </a:rPr>
              <a:t> tertiary Sciences courses</a:t>
            </a:r>
            <a:endParaRPr sz="1400" b="0" i="0" u="none" strike="noStrike" cap="none">
              <a:solidFill>
                <a:srgbClr val="000000"/>
              </a:solidFill>
              <a:latin typeface="Helvetica Neue"/>
              <a:ea typeface="Helvetica Neue"/>
              <a:cs typeface="Helvetica Neue"/>
              <a:sym typeface="Helvetica Neue"/>
            </a:endParaRPr>
          </a:p>
        </p:txBody>
      </p:sp>
      <p:pic>
        <p:nvPicPr>
          <p:cNvPr id="843" name="Google Shape;843;p35"/>
          <p:cNvPicPr preferRelativeResize="0"/>
          <p:nvPr/>
        </p:nvPicPr>
        <p:blipFill rotWithShape="1">
          <a:blip r:embed="rId3">
            <a:alphaModFix/>
          </a:blip>
          <a:srcRect/>
          <a:stretch/>
        </p:blipFill>
        <p:spPr>
          <a:xfrm>
            <a:off x="7095934" y="4045111"/>
            <a:ext cx="672751" cy="672751"/>
          </a:xfrm>
          <a:prstGeom prst="rect">
            <a:avLst/>
          </a:prstGeom>
          <a:noFill/>
          <a:ln>
            <a:noFill/>
          </a:ln>
        </p:spPr>
      </p:pic>
      <p:pic>
        <p:nvPicPr>
          <p:cNvPr id="844" name="Google Shape;844;p35"/>
          <p:cNvPicPr preferRelativeResize="0"/>
          <p:nvPr/>
        </p:nvPicPr>
        <p:blipFill rotWithShape="1">
          <a:blip r:embed="rId4">
            <a:alphaModFix/>
          </a:blip>
          <a:srcRect/>
          <a:stretch/>
        </p:blipFill>
        <p:spPr>
          <a:xfrm>
            <a:off x="7069935" y="1996146"/>
            <a:ext cx="590422" cy="826590"/>
          </a:xfrm>
          <a:prstGeom prst="rect">
            <a:avLst/>
          </a:prstGeom>
          <a:noFill/>
          <a:ln>
            <a:noFill/>
          </a:ln>
        </p:spPr>
      </p:pic>
      <p:pic>
        <p:nvPicPr>
          <p:cNvPr id="845" name="Google Shape;845;p35"/>
          <p:cNvPicPr preferRelativeResize="0"/>
          <p:nvPr/>
        </p:nvPicPr>
        <p:blipFill rotWithShape="1">
          <a:blip r:embed="rId5">
            <a:alphaModFix/>
          </a:blip>
          <a:srcRect/>
          <a:stretch/>
        </p:blipFill>
        <p:spPr>
          <a:xfrm>
            <a:off x="6911174" y="491508"/>
            <a:ext cx="962281" cy="777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0"/>
        <p:cNvGrpSpPr/>
        <p:nvPr/>
      </p:nvGrpSpPr>
      <p:grpSpPr>
        <a:xfrm>
          <a:off x="0" y="0"/>
          <a:ext cx="0" cy="0"/>
          <a:chOff x="0" y="0"/>
          <a:chExt cx="0" cy="0"/>
        </a:xfrm>
      </p:grpSpPr>
      <p:sp>
        <p:nvSpPr>
          <p:cNvPr id="851" name="Google Shape;851;p36"/>
          <p:cNvSpPr/>
          <p:nvPr/>
        </p:nvSpPr>
        <p:spPr>
          <a:xfrm>
            <a:off x="6551447" y="1859606"/>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2" name="Google Shape;852;p36"/>
          <p:cNvSpPr/>
          <p:nvPr/>
        </p:nvSpPr>
        <p:spPr>
          <a:xfrm>
            <a:off x="6551447" y="5227570"/>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3" name="Google Shape;853;p36"/>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4" name="Google Shape;854;p36"/>
          <p:cNvSpPr txBox="1"/>
          <p:nvPr/>
        </p:nvSpPr>
        <p:spPr>
          <a:xfrm>
            <a:off x="164288" y="866752"/>
            <a:ext cx="5986500" cy="200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Sciences?</a:t>
            </a:r>
            <a:endParaRPr sz="1400" b="0" i="0" u="none" strike="noStrike" cap="none">
              <a:solidFill>
                <a:srgbClr val="000000"/>
              </a:solidFill>
              <a:latin typeface="Helvetica Neue"/>
              <a:ea typeface="Helvetica Neue"/>
              <a:cs typeface="Helvetica Neue"/>
              <a:sym typeface="Helvetica Neue"/>
            </a:endParaRPr>
          </a:p>
        </p:txBody>
      </p:sp>
      <p:sp>
        <p:nvSpPr>
          <p:cNvPr id="855" name="Google Shape;855;p36"/>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6" name="Google Shape;856;p36"/>
          <p:cNvSpPr/>
          <p:nvPr/>
        </p:nvSpPr>
        <p:spPr>
          <a:xfrm>
            <a:off x="6890511" y="404320"/>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7" name="Google Shape;857;p36"/>
          <p:cNvSpPr txBox="1"/>
          <p:nvPr/>
        </p:nvSpPr>
        <p:spPr>
          <a:xfrm>
            <a:off x="7982956" y="732545"/>
            <a:ext cx="4043795"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Unit 1 &amp; 2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Biology </a:t>
            </a:r>
            <a:endParaRPr sz="1400" b="0" i="0" u="none" strike="noStrike" cap="none">
              <a:solidFill>
                <a:srgbClr val="000000"/>
              </a:solidFill>
              <a:latin typeface="Helvetica Neue"/>
              <a:ea typeface="Helvetica Neue"/>
              <a:cs typeface="Helvetica Neue"/>
              <a:sym typeface="Helvetica Neue"/>
            </a:endParaRPr>
          </a:p>
        </p:txBody>
      </p:sp>
      <p:sp>
        <p:nvSpPr>
          <p:cNvPr id="858" name="Google Shape;858;p36"/>
          <p:cNvSpPr/>
          <p:nvPr/>
        </p:nvSpPr>
        <p:spPr>
          <a:xfrm>
            <a:off x="6521569" y="3550882"/>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9" name="Google Shape;859;p36"/>
          <p:cNvSpPr/>
          <p:nvPr/>
        </p:nvSpPr>
        <p:spPr>
          <a:xfrm>
            <a:off x="6890511" y="3764556"/>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0" name="Google Shape;860;p36"/>
          <p:cNvSpPr txBox="1"/>
          <p:nvPr/>
        </p:nvSpPr>
        <p:spPr>
          <a:xfrm>
            <a:off x="8235569" y="4098627"/>
            <a:ext cx="3702874"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Unit 1 &amp; 2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Physics</a:t>
            </a:r>
            <a:endParaRPr sz="1400" b="0" i="0" u="none" strike="noStrike" cap="none">
              <a:solidFill>
                <a:srgbClr val="000000"/>
              </a:solidFill>
              <a:latin typeface="Helvetica Neue"/>
              <a:ea typeface="Helvetica Neue"/>
              <a:cs typeface="Helvetica Neue"/>
              <a:sym typeface="Helvetica Neue"/>
            </a:endParaRPr>
          </a:p>
        </p:txBody>
      </p:sp>
      <p:sp>
        <p:nvSpPr>
          <p:cNvPr id="861" name="Google Shape;861;p36"/>
          <p:cNvSpPr/>
          <p:nvPr/>
        </p:nvSpPr>
        <p:spPr>
          <a:xfrm>
            <a:off x="6890511" y="539353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2" name="Google Shape;862;p36"/>
          <p:cNvSpPr txBox="1"/>
          <p:nvPr/>
        </p:nvSpPr>
        <p:spPr>
          <a:xfrm>
            <a:off x="8071265" y="5618947"/>
            <a:ext cx="3867178"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Unit 1 &amp; 2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Psychology</a:t>
            </a:r>
            <a:endParaRPr sz="1400" b="0" i="0" u="none" strike="noStrike" cap="none">
              <a:solidFill>
                <a:srgbClr val="000000"/>
              </a:solidFill>
              <a:latin typeface="Helvetica Neue"/>
              <a:ea typeface="Helvetica Neue"/>
              <a:cs typeface="Helvetica Neue"/>
              <a:sym typeface="Helvetica Neue"/>
            </a:endParaRPr>
          </a:p>
        </p:txBody>
      </p:sp>
      <p:sp>
        <p:nvSpPr>
          <p:cNvPr id="863" name="Google Shape;863;p36"/>
          <p:cNvSpPr/>
          <p:nvPr/>
        </p:nvSpPr>
        <p:spPr>
          <a:xfrm>
            <a:off x="6890511" y="2046062"/>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4" name="Google Shape;864;p36"/>
          <p:cNvSpPr txBox="1"/>
          <p:nvPr/>
        </p:nvSpPr>
        <p:spPr>
          <a:xfrm>
            <a:off x="7894648" y="2317940"/>
            <a:ext cx="4043795"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Unit 1 &amp; 2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Chemistry</a:t>
            </a:r>
            <a:endParaRPr sz="1400" b="0" i="0" u="none" strike="noStrike" cap="none">
              <a:solidFill>
                <a:srgbClr val="000000"/>
              </a:solidFill>
              <a:latin typeface="Helvetica Neue"/>
              <a:ea typeface="Helvetica Neue"/>
              <a:cs typeface="Helvetica Neue"/>
              <a:sym typeface="Helvetica Neue"/>
            </a:endParaRPr>
          </a:p>
        </p:txBody>
      </p:sp>
      <p:pic>
        <p:nvPicPr>
          <p:cNvPr id="865" name="Google Shape;865;p36"/>
          <p:cNvPicPr preferRelativeResize="0"/>
          <p:nvPr/>
        </p:nvPicPr>
        <p:blipFill rotWithShape="1">
          <a:blip r:embed="rId3">
            <a:alphaModFix/>
          </a:blip>
          <a:srcRect/>
          <a:stretch/>
        </p:blipFill>
        <p:spPr>
          <a:xfrm>
            <a:off x="7087461" y="517260"/>
            <a:ext cx="662510" cy="813824"/>
          </a:xfrm>
          <a:prstGeom prst="rect">
            <a:avLst/>
          </a:prstGeom>
          <a:noFill/>
          <a:ln>
            <a:noFill/>
          </a:ln>
        </p:spPr>
      </p:pic>
      <p:pic>
        <p:nvPicPr>
          <p:cNvPr id="866" name="Google Shape;866;p36"/>
          <p:cNvPicPr preferRelativeResize="0"/>
          <p:nvPr/>
        </p:nvPicPr>
        <p:blipFill rotWithShape="1">
          <a:blip r:embed="rId4">
            <a:alphaModFix/>
          </a:blip>
          <a:srcRect/>
          <a:stretch/>
        </p:blipFill>
        <p:spPr>
          <a:xfrm flipH="1">
            <a:off x="7038579" y="3884013"/>
            <a:ext cx="754452" cy="850836"/>
          </a:xfrm>
          <a:prstGeom prst="rect">
            <a:avLst/>
          </a:prstGeom>
          <a:noFill/>
          <a:ln>
            <a:noFill/>
          </a:ln>
        </p:spPr>
      </p:pic>
      <p:pic>
        <p:nvPicPr>
          <p:cNvPr id="867" name="Google Shape;867;p36"/>
          <p:cNvPicPr preferRelativeResize="0"/>
          <p:nvPr/>
        </p:nvPicPr>
        <p:blipFill rotWithShape="1">
          <a:blip r:embed="rId5">
            <a:alphaModFix/>
          </a:blip>
          <a:srcRect/>
          <a:stretch/>
        </p:blipFill>
        <p:spPr>
          <a:xfrm>
            <a:off x="7146943" y="2205937"/>
            <a:ext cx="541723" cy="661810"/>
          </a:xfrm>
          <a:prstGeom prst="rect">
            <a:avLst/>
          </a:prstGeom>
          <a:noFill/>
          <a:ln>
            <a:noFill/>
          </a:ln>
        </p:spPr>
      </p:pic>
      <p:pic>
        <p:nvPicPr>
          <p:cNvPr id="868" name="Google Shape;868;p36"/>
          <p:cNvPicPr preferRelativeResize="0"/>
          <p:nvPr/>
        </p:nvPicPr>
        <p:blipFill rotWithShape="1">
          <a:blip r:embed="rId6">
            <a:alphaModFix/>
          </a:blip>
          <a:srcRect/>
          <a:stretch/>
        </p:blipFill>
        <p:spPr>
          <a:xfrm>
            <a:off x="7099884" y="5618947"/>
            <a:ext cx="650087" cy="66978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B9279-25AF-86BD-0EAA-A8BFAA4CF6F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B2D5818-2F40-5EBA-996E-D752295AC9DC}"/>
              </a:ext>
            </a:extLst>
          </p:cNvPr>
          <p:cNvSpPr>
            <a:spLocks noGrp="1"/>
          </p:cNvSpPr>
          <p:nvPr>
            <p:ph type="body" idx="1"/>
          </p:nvPr>
        </p:nvSpPr>
        <p:spPr/>
        <p:txBody>
          <a:bodyPr/>
          <a:lstStyle/>
          <a:p>
            <a:endParaRPr lang="en-US"/>
          </a:p>
        </p:txBody>
      </p:sp>
      <p:pic>
        <p:nvPicPr>
          <p:cNvPr id="2050" name="Picture 2" descr="Literacy Program Open Night Presentation">
            <a:extLst>
              <a:ext uri="{FF2B5EF4-FFF2-40B4-BE49-F238E27FC236}">
                <a16:creationId xmlns:a16="http://schemas.microsoft.com/office/drawing/2014/main" id="{6B70202C-45B7-21A9-F08D-176954095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92"/>
            <a:ext cx="12192000" cy="6855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115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3"/>
        <p:cNvGrpSpPr/>
        <p:nvPr/>
      </p:nvGrpSpPr>
      <p:grpSpPr>
        <a:xfrm>
          <a:off x="0" y="0"/>
          <a:ext cx="0" cy="0"/>
          <a:chOff x="0" y="0"/>
          <a:chExt cx="0" cy="0"/>
        </a:xfrm>
      </p:grpSpPr>
      <p:sp>
        <p:nvSpPr>
          <p:cNvPr id="874" name="Google Shape;874;p37"/>
          <p:cNvSpPr/>
          <p:nvPr/>
        </p:nvSpPr>
        <p:spPr>
          <a:xfrm>
            <a:off x="6521570" y="519161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5" name="Google Shape;875;p37"/>
          <p:cNvSpPr/>
          <p:nvPr/>
        </p:nvSpPr>
        <p:spPr>
          <a:xfrm>
            <a:off x="0" y="0"/>
            <a:ext cx="6365231" cy="686341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6" name="Google Shape;876;p37"/>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7" name="Google Shape;877;p37"/>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8" name="Google Shape;878;p37"/>
          <p:cNvSpPr txBox="1"/>
          <p:nvPr/>
        </p:nvSpPr>
        <p:spPr>
          <a:xfrm>
            <a:off x="8240801" y="298327"/>
            <a:ext cx="345603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70C0"/>
                </a:solidFill>
                <a:latin typeface="Helvetica Neue"/>
                <a:ea typeface="Helvetica Neue"/>
                <a:cs typeface="Helvetica Neue"/>
                <a:sym typeface="Helvetica Neue"/>
              </a:rPr>
              <a:t>Technology</a:t>
            </a:r>
            <a:endParaRPr sz="1400" b="0" i="0" u="none" strike="noStrike" cap="none">
              <a:solidFill>
                <a:srgbClr val="000000"/>
              </a:solidFill>
              <a:latin typeface="Helvetica Neue"/>
              <a:ea typeface="Helvetica Neue"/>
              <a:cs typeface="Helvetica Neue"/>
              <a:sym typeface="Helvetica Neue"/>
            </a:endParaRPr>
          </a:p>
        </p:txBody>
      </p:sp>
      <p:sp>
        <p:nvSpPr>
          <p:cNvPr id="879" name="Google Shape;879;p37"/>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0" name="Google Shape;880;p37"/>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1" name="Google Shape;881;p37"/>
          <p:cNvSpPr txBox="1"/>
          <p:nvPr/>
        </p:nvSpPr>
        <p:spPr>
          <a:xfrm>
            <a:off x="8145452" y="5314972"/>
            <a:ext cx="3719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Unit 1 &amp; 2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Product Design and Technologies</a:t>
            </a:r>
            <a:endParaRPr sz="1400" b="0" i="0" u="none" strike="noStrike" cap="none">
              <a:solidFill>
                <a:srgbClr val="000000"/>
              </a:solidFill>
              <a:latin typeface="Helvetica Neue"/>
              <a:ea typeface="Helvetica Neue"/>
              <a:cs typeface="Helvetica Neue"/>
              <a:sym typeface="Helvetica Neue"/>
            </a:endParaRPr>
          </a:p>
        </p:txBody>
      </p:sp>
      <p:sp>
        <p:nvSpPr>
          <p:cNvPr id="882" name="Google Shape;882;p37"/>
          <p:cNvSpPr/>
          <p:nvPr/>
        </p:nvSpPr>
        <p:spPr>
          <a:xfrm>
            <a:off x="6542364" y="3546061"/>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3" name="Google Shape;883;p37"/>
          <p:cNvSpPr/>
          <p:nvPr/>
        </p:nvSpPr>
        <p:spPr>
          <a:xfrm>
            <a:off x="6890512" y="3678102"/>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4" name="Google Shape;884;p37"/>
          <p:cNvSpPr/>
          <p:nvPr/>
        </p:nvSpPr>
        <p:spPr>
          <a:xfrm>
            <a:off x="6932703" y="528165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85" name="Google Shape;885;p37"/>
          <p:cNvPicPr preferRelativeResize="0"/>
          <p:nvPr/>
        </p:nvPicPr>
        <p:blipFill rotWithShape="1">
          <a:blip r:embed="rId3">
            <a:alphaModFix/>
          </a:blip>
          <a:srcRect/>
          <a:stretch/>
        </p:blipFill>
        <p:spPr>
          <a:xfrm>
            <a:off x="7062021" y="509409"/>
            <a:ext cx="713389" cy="704996"/>
          </a:xfrm>
          <a:prstGeom prst="rect">
            <a:avLst/>
          </a:prstGeom>
          <a:noFill/>
          <a:ln w="9525" cap="flat" cmpd="sng">
            <a:solidFill>
              <a:srgbClr val="00B0F0"/>
            </a:solidFill>
            <a:prstDash val="solid"/>
            <a:round/>
            <a:headEnd type="none" w="sm" len="sm"/>
            <a:tailEnd type="none" w="sm" len="sm"/>
          </a:ln>
        </p:spPr>
      </p:pic>
      <p:pic>
        <p:nvPicPr>
          <p:cNvPr id="886" name="Google Shape;886;p37"/>
          <p:cNvPicPr preferRelativeResize="0"/>
          <p:nvPr/>
        </p:nvPicPr>
        <p:blipFill rotWithShape="1">
          <a:blip r:embed="rId4">
            <a:alphaModFix/>
          </a:blip>
          <a:srcRect/>
          <a:stretch/>
        </p:blipFill>
        <p:spPr>
          <a:xfrm flipH="1">
            <a:off x="7056464" y="2133127"/>
            <a:ext cx="613396" cy="741917"/>
          </a:xfrm>
          <a:prstGeom prst="rect">
            <a:avLst/>
          </a:prstGeom>
          <a:noFill/>
          <a:ln>
            <a:noFill/>
          </a:ln>
        </p:spPr>
      </p:pic>
      <p:pic>
        <p:nvPicPr>
          <p:cNvPr id="887" name="Google Shape;887;p37"/>
          <p:cNvPicPr preferRelativeResize="0"/>
          <p:nvPr/>
        </p:nvPicPr>
        <p:blipFill rotWithShape="1">
          <a:blip r:embed="rId5">
            <a:alphaModFix/>
          </a:blip>
          <a:srcRect/>
          <a:stretch/>
        </p:blipFill>
        <p:spPr>
          <a:xfrm>
            <a:off x="7121426" y="5468096"/>
            <a:ext cx="713389" cy="713389"/>
          </a:xfrm>
          <a:prstGeom prst="rect">
            <a:avLst/>
          </a:prstGeom>
          <a:noFill/>
          <a:ln>
            <a:noFill/>
          </a:ln>
        </p:spPr>
      </p:pic>
      <p:sp>
        <p:nvSpPr>
          <p:cNvPr id="888" name="Google Shape;888;p37"/>
          <p:cNvSpPr txBox="1"/>
          <p:nvPr/>
        </p:nvSpPr>
        <p:spPr>
          <a:xfrm>
            <a:off x="8295070" y="2100414"/>
            <a:ext cx="32781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Unit 1 &amp; 2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Helvetica Neue"/>
                <a:ea typeface="Helvetica Neue"/>
                <a:cs typeface="Helvetica Neue"/>
                <a:sym typeface="Helvetica Neue"/>
              </a:rPr>
              <a:t>Food Studies</a:t>
            </a:r>
            <a:endParaRPr sz="2200" b="1" i="1" u="none" strike="noStrike" cap="none">
              <a:solidFill>
                <a:schemeClr val="dk1"/>
              </a:solidFill>
              <a:latin typeface="Helvetica Neue"/>
              <a:ea typeface="Helvetica Neue"/>
              <a:cs typeface="Helvetica Neue"/>
              <a:sym typeface="Helvetica Neue"/>
            </a:endParaRPr>
          </a:p>
        </p:txBody>
      </p:sp>
      <p:sp>
        <p:nvSpPr>
          <p:cNvPr id="889" name="Google Shape;889;p37"/>
          <p:cNvSpPr txBox="1"/>
          <p:nvPr/>
        </p:nvSpPr>
        <p:spPr>
          <a:xfrm>
            <a:off x="8054753" y="3626516"/>
            <a:ext cx="384892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VCE VET Unit 1 &amp; 2</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Information Communications Technology</a:t>
            </a:r>
            <a:endParaRPr sz="1400" b="0" i="0" u="none" strike="noStrike" cap="none">
              <a:solidFill>
                <a:srgbClr val="000000"/>
              </a:solidFill>
              <a:latin typeface="Helvetica Neue"/>
              <a:ea typeface="Helvetica Neue"/>
              <a:cs typeface="Helvetica Neue"/>
              <a:sym typeface="Helvetica Neue"/>
            </a:endParaRPr>
          </a:p>
        </p:txBody>
      </p:sp>
      <p:pic>
        <p:nvPicPr>
          <p:cNvPr id="890" name="Google Shape;890;p37"/>
          <p:cNvPicPr preferRelativeResize="0"/>
          <p:nvPr/>
        </p:nvPicPr>
        <p:blipFill rotWithShape="1">
          <a:blip r:embed="rId6">
            <a:alphaModFix/>
          </a:blip>
          <a:srcRect/>
          <a:stretch/>
        </p:blipFill>
        <p:spPr>
          <a:xfrm>
            <a:off x="7056464" y="3853286"/>
            <a:ext cx="713389" cy="745816"/>
          </a:xfrm>
          <a:prstGeom prst="rect">
            <a:avLst/>
          </a:prstGeom>
          <a:noFill/>
          <a:ln>
            <a:noFill/>
          </a:ln>
        </p:spPr>
      </p:pic>
      <p:sp>
        <p:nvSpPr>
          <p:cNvPr id="891" name="Google Shape;891;p37"/>
          <p:cNvSpPr txBox="1"/>
          <p:nvPr/>
        </p:nvSpPr>
        <p:spPr>
          <a:xfrm>
            <a:off x="189363" y="789977"/>
            <a:ext cx="5986500" cy="200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Technologies?</a:t>
            </a:r>
            <a:endParaRPr sz="1400"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6"/>
        <p:cNvGrpSpPr/>
        <p:nvPr/>
      </p:nvGrpSpPr>
      <p:grpSpPr>
        <a:xfrm>
          <a:off x="0" y="0"/>
          <a:ext cx="0" cy="0"/>
          <a:chOff x="0" y="0"/>
          <a:chExt cx="0" cy="0"/>
        </a:xfrm>
      </p:grpSpPr>
      <p:sp>
        <p:nvSpPr>
          <p:cNvPr id="897" name="Google Shape;897;p38"/>
          <p:cNvSpPr/>
          <p:nvPr/>
        </p:nvSpPr>
        <p:spPr>
          <a:xfrm>
            <a:off x="-190500" y="5410"/>
            <a:ext cx="6555731" cy="685259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8" name="Google Shape;898;p38"/>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9" name="Google Shape;899;p38"/>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0" name="Google Shape;900;p38"/>
          <p:cNvSpPr txBox="1"/>
          <p:nvPr/>
        </p:nvSpPr>
        <p:spPr>
          <a:xfrm>
            <a:off x="8240801" y="298327"/>
            <a:ext cx="345603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70C0"/>
                </a:solidFill>
                <a:latin typeface="Helvetica Neue"/>
                <a:ea typeface="Helvetica Neue"/>
                <a:cs typeface="Helvetica Neue"/>
                <a:sym typeface="Helvetica Neue"/>
              </a:rPr>
              <a:t>Technology</a:t>
            </a:r>
            <a:endParaRPr sz="1400" b="0" i="0" u="none" strike="noStrike" cap="none">
              <a:solidFill>
                <a:srgbClr val="000000"/>
              </a:solidFill>
              <a:latin typeface="Helvetica Neue"/>
              <a:ea typeface="Helvetica Neue"/>
              <a:cs typeface="Helvetica Neue"/>
              <a:sym typeface="Helvetica Neue"/>
            </a:endParaRPr>
          </a:p>
        </p:txBody>
      </p:sp>
      <p:sp>
        <p:nvSpPr>
          <p:cNvPr id="901" name="Google Shape;901;p38"/>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2" name="Google Shape;902;p38"/>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3" name="Google Shape;903;p38"/>
          <p:cNvSpPr txBox="1"/>
          <p:nvPr/>
        </p:nvSpPr>
        <p:spPr>
          <a:xfrm>
            <a:off x="7983815" y="2176614"/>
            <a:ext cx="40068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Unit 1 &amp; 2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Systems Engineering</a:t>
            </a:r>
            <a:endParaRPr sz="2000" b="1" i="1" u="none" strike="noStrike" cap="none">
              <a:solidFill>
                <a:schemeClr val="dk1"/>
              </a:solidFill>
              <a:latin typeface="Helvetica Neue"/>
              <a:ea typeface="Helvetica Neue"/>
              <a:cs typeface="Helvetica Neue"/>
              <a:sym typeface="Helvetica Neue"/>
            </a:endParaRPr>
          </a:p>
        </p:txBody>
      </p:sp>
      <p:sp>
        <p:nvSpPr>
          <p:cNvPr id="904" name="Google Shape;904;p38"/>
          <p:cNvSpPr txBox="1"/>
          <p:nvPr/>
        </p:nvSpPr>
        <p:spPr>
          <a:xfrm>
            <a:off x="0" y="883102"/>
            <a:ext cx="5986500" cy="200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Technologies?</a:t>
            </a:r>
            <a:endParaRPr sz="1400" b="0" i="0" u="none" strike="noStrike" cap="none">
              <a:solidFill>
                <a:srgbClr val="000000"/>
              </a:solidFill>
              <a:latin typeface="Helvetica Neue"/>
              <a:ea typeface="Helvetica Neue"/>
              <a:cs typeface="Helvetica Neue"/>
              <a:sym typeface="Helvetica Neue"/>
            </a:endParaRPr>
          </a:p>
        </p:txBody>
      </p:sp>
      <p:pic>
        <p:nvPicPr>
          <p:cNvPr id="905" name="Google Shape;905;p38"/>
          <p:cNvPicPr preferRelativeResize="0"/>
          <p:nvPr/>
        </p:nvPicPr>
        <p:blipFill rotWithShape="1">
          <a:blip r:embed="rId3">
            <a:alphaModFix/>
          </a:blip>
          <a:srcRect/>
          <a:stretch/>
        </p:blipFill>
        <p:spPr>
          <a:xfrm>
            <a:off x="7056536" y="2184154"/>
            <a:ext cx="761255" cy="712036"/>
          </a:xfrm>
          <a:prstGeom prst="rect">
            <a:avLst/>
          </a:prstGeom>
          <a:noFill/>
          <a:ln>
            <a:noFill/>
          </a:ln>
        </p:spPr>
      </p:pic>
      <p:pic>
        <p:nvPicPr>
          <p:cNvPr id="906" name="Google Shape;906;p38"/>
          <p:cNvPicPr preferRelativeResize="0"/>
          <p:nvPr/>
        </p:nvPicPr>
        <p:blipFill rotWithShape="1">
          <a:blip r:embed="rId4">
            <a:alphaModFix/>
          </a:blip>
          <a:srcRect/>
          <a:stretch/>
        </p:blipFill>
        <p:spPr>
          <a:xfrm>
            <a:off x="7062021" y="509409"/>
            <a:ext cx="713389" cy="704996"/>
          </a:xfrm>
          <a:prstGeom prst="rect">
            <a:avLst/>
          </a:prstGeom>
          <a:noFill/>
          <a:ln w="9525" cap="flat" cmpd="sng">
            <a:solidFill>
              <a:srgbClr val="00B0F0"/>
            </a:solidFill>
            <a:prstDash val="solid"/>
            <a:round/>
            <a:headEnd type="none" w="sm" len="sm"/>
            <a:tailEnd type="none" w="sm" len="s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F499D"/>
        </a:solidFill>
        <a:effectLst/>
      </p:bgPr>
    </p:bg>
    <p:spTree>
      <p:nvGrpSpPr>
        <p:cNvPr id="1" name="Shape 911"/>
        <p:cNvGrpSpPr/>
        <p:nvPr/>
      </p:nvGrpSpPr>
      <p:grpSpPr>
        <a:xfrm>
          <a:off x="0" y="0"/>
          <a:ext cx="0" cy="0"/>
          <a:chOff x="0" y="0"/>
          <a:chExt cx="0" cy="0"/>
        </a:xfrm>
      </p:grpSpPr>
      <p:sp>
        <p:nvSpPr>
          <p:cNvPr id="912" name="Google Shape;912;p39"/>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3" name="Google Shape;913;p39"/>
          <p:cNvSpPr txBox="1"/>
          <p:nvPr/>
        </p:nvSpPr>
        <p:spPr>
          <a:xfrm>
            <a:off x="164306" y="2515325"/>
            <a:ext cx="5986500" cy="230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Pathways Advice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Helvetica Neue"/>
                <a:ea typeface="Helvetica Neue"/>
                <a:cs typeface="Helvetica Neue"/>
                <a:sym typeface="Helvetica Neue"/>
              </a:rPr>
              <a:t>Vivienne Egan</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Helvetica Neue"/>
                <a:ea typeface="Helvetica Neue"/>
                <a:cs typeface="Helvetica Neue"/>
                <a:sym typeface="Helvetica Neue"/>
              </a:rPr>
              <a:t>Director of RTO and Pathways</a:t>
            </a:r>
            <a:endParaRPr sz="1400" b="0" i="0" u="none" strike="noStrike" cap="none">
              <a:solidFill>
                <a:srgbClr val="000000"/>
              </a:solidFill>
              <a:latin typeface="Helvetica Neue"/>
              <a:ea typeface="Helvetica Neue"/>
              <a:cs typeface="Helvetica Neue"/>
              <a:sym typeface="Helvetica Neue"/>
            </a:endParaRPr>
          </a:p>
        </p:txBody>
      </p:sp>
      <p:pic>
        <p:nvPicPr>
          <p:cNvPr id="914" name="Google Shape;914;p39"/>
          <p:cNvPicPr preferRelativeResize="0"/>
          <p:nvPr/>
        </p:nvPicPr>
        <p:blipFill rotWithShape="1">
          <a:blip r:embed="rId3">
            <a:alphaModFix/>
          </a:blip>
          <a:srcRect/>
          <a:stretch/>
        </p:blipFill>
        <p:spPr>
          <a:xfrm>
            <a:off x="8329808" y="2696187"/>
            <a:ext cx="1890743" cy="190077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9"/>
        <p:cNvGrpSpPr/>
        <p:nvPr/>
      </p:nvGrpSpPr>
      <p:grpSpPr>
        <a:xfrm>
          <a:off x="0" y="0"/>
          <a:ext cx="0" cy="0"/>
          <a:chOff x="0" y="0"/>
          <a:chExt cx="0" cy="0"/>
        </a:xfrm>
      </p:grpSpPr>
      <p:pic>
        <p:nvPicPr>
          <p:cNvPr id="3" name="Picture 2">
            <a:extLst>
              <a:ext uri="{FF2B5EF4-FFF2-40B4-BE49-F238E27FC236}">
                <a16:creationId xmlns:a16="http://schemas.microsoft.com/office/drawing/2014/main" id="{B5C1F9F5-86B1-09BD-C363-7324742C8CFA}"/>
              </a:ext>
            </a:extLst>
          </p:cNvPr>
          <p:cNvPicPr>
            <a:picLocks noChangeAspect="1"/>
          </p:cNvPicPr>
          <p:nvPr/>
        </p:nvPicPr>
        <p:blipFill>
          <a:blip r:embed="rId3"/>
          <a:stretch>
            <a:fillRect/>
          </a:stretch>
        </p:blipFill>
        <p:spPr>
          <a:xfrm>
            <a:off x="3109800" y="0"/>
            <a:ext cx="5972400" cy="6858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27"/>
        <p:cNvGrpSpPr/>
        <p:nvPr/>
      </p:nvGrpSpPr>
      <p:grpSpPr>
        <a:xfrm>
          <a:off x="0" y="0"/>
          <a:ext cx="0" cy="0"/>
          <a:chOff x="0" y="0"/>
          <a:chExt cx="0" cy="0"/>
        </a:xfrm>
      </p:grpSpPr>
      <p:sp>
        <p:nvSpPr>
          <p:cNvPr id="2" name="Google Shape;304;p7">
            <a:extLst>
              <a:ext uri="{FF2B5EF4-FFF2-40B4-BE49-F238E27FC236}">
                <a16:creationId xmlns:a16="http://schemas.microsoft.com/office/drawing/2014/main" id="{661E7B56-CE36-3956-A408-8386C99872FD}"/>
              </a:ext>
            </a:extLst>
          </p:cNvPr>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cs typeface="Calibri"/>
              <a:sym typeface="Calibri"/>
            </a:endParaRPr>
          </a:p>
        </p:txBody>
      </p:sp>
      <p:sp>
        <p:nvSpPr>
          <p:cNvPr id="929" name="Google Shape;929;p100"/>
          <p:cNvSpPr txBox="1"/>
          <p:nvPr/>
        </p:nvSpPr>
        <p:spPr>
          <a:xfrm>
            <a:off x="14452" y="371206"/>
            <a:ext cx="6300623" cy="29238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lt1"/>
                </a:solidFill>
                <a:latin typeface="Helvetica Neue"/>
                <a:ea typeface="Helvetica Neue"/>
                <a:cs typeface="Helvetica Neue"/>
                <a:sym typeface="Helvetica Neue"/>
              </a:rPr>
              <a:t>SJC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lt1"/>
                </a:solidFill>
                <a:latin typeface="Helvetica Neue"/>
                <a:ea typeface="Helvetica Neue"/>
                <a:cs typeface="Helvetica Neue"/>
                <a:sym typeface="Helvetica Neue"/>
              </a:rPr>
              <a:t>Careers Website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800"/>
              <a:buFont typeface="Arial"/>
              <a:buNone/>
            </a:pPr>
            <a:endParaRPr sz="4800" b="1" i="0" u="none" strike="noStrike" cap="none"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dirty="0">
              <a:solidFill>
                <a:schemeClr val="lt1"/>
              </a:solidFill>
              <a:latin typeface="Helvetica Neue"/>
              <a:ea typeface="Helvetica Neue"/>
              <a:cs typeface="Helvetica Neue"/>
              <a:sym typeface="Helvetica Neue"/>
            </a:endParaRPr>
          </a:p>
        </p:txBody>
      </p:sp>
      <p:sp>
        <p:nvSpPr>
          <p:cNvPr id="930" name="Google Shape;930;p100"/>
          <p:cNvSpPr txBox="1"/>
          <p:nvPr/>
        </p:nvSpPr>
        <p:spPr>
          <a:xfrm>
            <a:off x="8416846" y="3680000"/>
            <a:ext cx="3222885"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https://sjccareers.info/</a:t>
            </a:r>
            <a:endParaRPr sz="1800" b="1" i="0" u="none" strike="noStrike" cap="none">
              <a:solidFill>
                <a:schemeClr val="lt1"/>
              </a:solidFill>
              <a:latin typeface="Arial"/>
              <a:ea typeface="Arial"/>
              <a:cs typeface="Arial"/>
              <a:sym typeface="Arial"/>
            </a:endParaRPr>
          </a:p>
        </p:txBody>
      </p:sp>
      <p:pic>
        <p:nvPicPr>
          <p:cNvPr id="3" name="Picture 2">
            <a:extLst>
              <a:ext uri="{FF2B5EF4-FFF2-40B4-BE49-F238E27FC236}">
                <a16:creationId xmlns:a16="http://schemas.microsoft.com/office/drawing/2014/main" id="{272B152C-570C-E4AA-4467-83AA7E598BBC}"/>
              </a:ext>
            </a:extLst>
          </p:cNvPr>
          <p:cNvPicPr>
            <a:picLocks noChangeAspect="1"/>
          </p:cNvPicPr>
          <p:nvPr/>
        </p:nvPicPr>
        <p:blipFill>
          <a:blip r:embed="rId4"/>
          <a:stretch>
            <a:fillRect/>
          </a:stretch>
        </p:blipFill>
        <p:spPr>
          <a:xfrm>
            <a:off x="1432113" y="2282854"/>
            <a:ext cx="8800724" cy="4343541"/>
          </a:xfrm>
          <a:prstGeom prst="rect">
            <a:avLst/>
          </a:prstGeom>
        </p:spPr>
      </p:pic>
      <p:sp>
        <p:nvSpPr>
          <p:cNvPr id="5" name="Google Shape;498;p96">
            <a:extLst>
              <a:ext uri="{FF2B5EF4-FFF2-40B4-BE49-F238E27FC236}">
                <a16:creationId xmlns:a16="http://schemas.microsoft.com/office/drawing/2014/main" id="{B6D46CE3-3DEB-8429-E7E1-47527AD455A3}"/>
              </a:ext>
            </a:extLst>
          </p:cNvPr>
          <p:cNvSpPr txBox="1"/>
          <p:nvPr/>
        </p:nvSpPr>
        <p:spPr>
          <a:xfrm>
            <a:off x="8053016" y="991506"/>
            <a:ext cx="3222885"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i="0" u="sng" strike="noStrike" cap="none" dirty="0">
                <a:solidFill>
                  <a:srgbClr val="0070C0"/>
                </a:solidFill>
                <a:latin typeface="Arial"/>
                <a:ea typeface="Arial"/>
                <a:cs typeface="Arial"/>
                <a:sym typeface="Arial"/>
                <a:hlinkClick r:id="rId3">
                  <a:extLst>
                    <a:ext uri="{A12FA001-AC4F-418D-AE19-62706E023703}">
                      <ahyp:hlinkClr xmlns:ahyp="http://schemas.microsoft.com/office/drawing/2018/hyperlinkcolor" val="tx"/>
                    </a:ext>
                  </a:extLst>
                </a:hlinkClick>
              </a:rPr>
              <a:t>https://sjccareers.info/</a:t>
            </a:r>
            <a:endParaRPr sz="1800" i="0" u="none" strike="noStrike" cap="none" dirty="0">
              <a:solidFill>
                <a:srgbClr val="0070C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27">
          <a:extLst>
            <a:ext uri="{FF2B5EF4-FFF2-40B4-BE49-F238E27FC236}">
              <a16:creationId xmlns:a16="http://schemas.microsoft.com/office/drawing/2014/main" id="{C1C6C2C5-053C-CC69-A22D-E10813B6EDDF}"/>
            </a:ext>
          </a:extLst>
        </p:cNvPr>
        <p:cNvGrpSpPr/>
        <p:nvPr/>
      </p:nvGrpSpPr>
      <p:grpSpPr>
        <a:xfrm>
          <a:off x="0" y="0"/>
          <a:ext cx="0" cy="0"/>
          <a:chOff x="0" y="0"/>
          <a:chExt cx="0" cy="0"/>
        </a:xfrm>
      </p:grpSpPr>
      <p:sp>
        <p:nvSpPr>
          <p:cNvPr id="2" name="Google Shape;304;p7">
            <a:extLst>
              <a:ext uri="{FF2B5EF4-FFF2-40B4-BE49-F238E27FC236}">
                <a16:creationId xmlns:a16="http://schemas.microsoft.com/office/drawing/2014/main" id="{9D3F961B-FA97-C41B-7C38-041104672EB6}"/>
              </a:ext>
            </a:extLst>
          </p:cNvPr>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cs typeface="Calibri"/>
              <a:sym typeface="Calibri"/>
            </a:endParaRPr>
          </a:p>
        </p:txBody>
      </p:sp>
      <p:sp>
        <p:nvSpPr>
          <p:cNvPr id="929" name="Google Shape;929;p100">
            <a:extLst>
              <a:ext uri="{FF2B5EF4-FFF2-40B4-BE49-F238E27FC236}">
                <a16:creationId xmlns:a16="http://schemas.microsoft.com/office/drawing/2014/main" id="{47C5966C-232C-5157-F0AE-ABC84C6F0820}"/>
              </a:ext>
            </a:extLst>
          </p:cNvPr>
          <p:cNvSpPr txBox="1"/>
          <p:nvPr/>
        </p:nvSpPr>
        <p:spPr>
          <a:xfrm>
            <a:off x="14452" y="371206"/>
            <a:ext cx="6300623" cy="29238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lt1"/>
                </a:solidFill>
                <a:latin typeface="Helvetica Neue"/>
                <a:ea typeface="Helvetica Neue"/>
                <a:cs typeface="Helvetica Neue"/>
                <a:sym typeface="Helvetica Neue"/>
              </a:rPr>
              <a:t>SJC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lt1"/>
                </a:solidFill>
                <a:latin typeface="Helvetica Neue"/>
                <a:ea typeface="Helvetica Neue"/>
                <a:cs typeface="Helvetica Neue"/>
                <a:sym typeface="Helvetica Neue"/>
              </a:rPr>
              <a:t>College Website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800"/>
              <a:buFont typeface="Arial"/>
              <a:buNone/>
            </a:pPr>
            <a:endParaRPr sz="4800" b="1" i="0" u="none" strike="noStrike" cap="none"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dirty="0">
              <a:solidFill>
                <a:schemeClr val="lt1"/>
              </a:solidFill>
              <a:latin typeface="Helvetica Neue"/>
              <a:ea typeface="Helvetica Neue"/>
              <a:cs typeface="Helvetica Neue"/>
              <a:sym typeface="Helvetica Neue"/>
            </a:endParaRPr>
          </a:p>
        </p:txBody>
      </p:sp>
      <p:sp>
        <p:nvSpPr>
          <p:cNvPr id="6" name="TextBox 5">
            <a:extLst>
              <a:ext uri="{FF2B5EF4-FFF2-40B4-BE49-F238E27FC236}">
                <a16:creationId xmlns:a16="http://schemas.microsoft.com/office/drawing/2014/main" id="{F239312E-1D3C-E2A3-BA1E-14080ADBE928}"/>
              </a:ext>
            </a:extLst>
          </p:cNvPr>
          <p:cNvSpPr txBox="1"/>
          <p:nvPr/>
        </p:nvSpPr>
        <p:spPr>
          <a:xfrm>
            <a:off x="6315075" y="1166185"/>
            <a:ext cx="6121400" cy="307777"/>
          </a:xfrm>
          <a:prstGeom prst="rect">
            <a:avLst/>
          </a:prstGeom>
          <a:noFill/>
        </p:spPr>
        <p:txBody>
          <a:bodyPr wrap="square">
            <a:spAutoFit/>
          </a:bodyPr>
          <a:lstStyle/>
          <a:p>
            <a:pPr lvl="0" algn="ctr">
              <a:buSzPts val="1800"/>
            </a:pPr>
            <a:r>
              <a:rPr lang="en-US" sz="1400" u="sng" dirty="0">
                <a:solidFill>
                  <a:srgbClr val="0070C0"/>
                </a:solidFill>
              </a:rPr>
              <a:t>https://</a:t>
            </a:r>
            <a:r>
              <a:rPr lang="en-US" sz="1400" u="sng" dirty="0" err="1">
                <a:solidFill>
                  <a:srgbClr val="0070C0"/>
                </a:solidFill>
              </a:rPr>
              <a:t>stjosephs.com.au</a:t>
            </a:r>
            <a:r>
              <a:rPr lang="en-US" sz="1400" u="sng" dirty="0">
                <a:solidFill>
                  <a:srgbClr val="0070C0"/>
                </a:solidFill>
              </a:rPr>
              <a:t>/</a:t>
            </a:r>
            <a:endParaRPr lang="en-US" sz="1400" i="0" u="none" strike="noStrike" cap="none" dirty="0">
              <a:solidFill>
                <a:srgbClr val="0070C0"/>
              </a:solidFill>
              <a:latin typeface="Arial"/>
              <a:ea typeface="Arial"/>
              <a:cs typeface="Arial"/>
              <a:sym typeface="Arial"/>
            </a:endParaRPr>
          </a:p>
        </p:txBody>
      </p:sp>
      <p:pic>
        <p:nvPicPr>
          <p:cNvPr id="7" name="Picture 6">
            <a:extLst>
              <a:ext uri="{FF2B5EF4-FFF2-40B4-BE49-F238E27FC236}">
                <a16:creationId xmlns:a16="http://schemas.microsoft.com/office/drawing/2014/main" id="{60BA33C7-B654-5B4D-AD04-66684FEE439E}"/>
              </a:ext>
            </a:extLst>
          </p:cNvPr>
          <p:cNvPicPr>
            <a:picLocks noChangeAspect="1"/>
          </p:cNvPicPr>
          <p:nvPr/>
        </p:nvPicPr>
        <p:blipFill>
          <a:blip r:embed="rId3"/>
          <a:stretch>
            <a:fillRect/>
          </a:stretch>
        </p:blipFill>
        <p:spPr>
          <a:xfrm>
            <a:off x="2428875" y="2207531"/>
            <a:ext cx="7772400" cy="4279263"/>
          </a:xfrm>
          <a:prstGeom prst="rect">
            <a:avLst/>
          </a:prstGeom>
        </p:spPr>
      </p:pic>
    </p:spTree>
    <p:extLst>
      <p:ext uri="{BB962C8B-B14F-4D97-AF65-F5344CB8AC3E}">
        <p14:creationId xmlns:p14="http://schemas.microsoft.com/office/powerpoint/2010/main" val="3160461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F499D"/>
        </a:solidFill>
        <a:effectLst/>
      </p:bgPr>
    </p:bg>
    <p:spTree>
      <p:nvGrpSpPr>
        <p:cNvPr id="1" name="Shape 943"/>
        <p:cNvGrpSpPr/>
        <p:nvPr/>
      </p:nvGrpSpPr>
      <p:grpSpPr>
        <a:xfrm>
          <a:off x="0" y="0"/>
          <a:ext cx="0" cy="0"/>
          <a:chOff x="0" y="0"/>
          <a:chExt cx="0" cy="0"/>
        </a:xfrm>
      </p:grpSpPr>
      <p:sp>
        <p:nvSpPr>
          <p:cNvPr id="944" name="Google Shape;944;p42"/>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5" name="Google Shape;945;p42"/>
          <p:cNvSpPr txBox="1"/>
          <p:nvPr/>
        </p:nvSpPr>
        <p:spPr>
          <a:xfrm>
            <a:off x="164306" y="1720840"/>
            <a:ext cx="5986500" cy="3417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VET</a:t>
            </a:r>
            <a:endParaRPr sz="36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Helvetica Neue"/>
                <a:ea typeface="Helvetica Neue"/>
                <a:cs typeface="Helvetica Neue"/>
                <a:sym typeface="Helvetica Neue"/>
              </a:rPr>
              <a:t>Vocational Education </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and</a:t>
            </a:r>
            <a:r>
              <a:rPr lang="en-US" sz="3600" b="1" i="0" u="none" strike="noStrike" cap="none">
                <a:solidFill>
                  <a:schemeClr val="lt1"/>
                </a:solidFill>
                <a:latin typeface="Helvetica Neue"/>
                <a:ea typeface="Helvetica Neue"/>
                <a:cs typeface="Helvetica Neue"/>
                <a:sym typeface="Helvetica Neue"/>
              </a:rPr>
              <a:t> Training</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Helvetica Neue"/>
                <a:ea typeface="Helvetica Neue"/>
                <a:cs typeface="Helvetica Neue"/>
                <a:sym typeface="Helvetica Neue"/>
              </a:rPr>
              <a:t>Vivienne Egan</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Helvetica Neue"/>
                <a:ea typeface="Helvetica Neue"/>
                <a:cs typeface="Helvetica Neue"/>
                <a:sym typeface="Helvetica Neue"/>
              </a:rPr>
              <a:t>Director of RTO and Pathways</a:t>
            </a:r>
            <a:endParaRPr sz="4000" b="0" i="0" u="none" strike="noStrike" cap="none">
              <a:solidFill>
                <a:schemeClr val="lt1"/>
              </a:solidFill>
              <a:latin typeface="Helvetica Neue"/>
              <a:ea typeface="Helvetica Neue"/>
              <a:cs typeface="Helvetica Neue"/>
              <a:sym typeface="Helvetica Neue"/>
            </a:endParaRPr>
          </a:p>
        </p:txBody>
      </p:sp>
      <p:pic>
        <p:nvPicPr>
          <p:cNvPr id="2" name="Picture 2" descr="Literacy Program Open Night Presentation">
            <a:extLst>
              <a:ext uri="{FF2B5EF4-FFF2-40B4-BE49-F238E27FC236}">
                <a16:creationId xmlns:a16="http://schemas.microsoft.com/office/drawing/2014/main" id="{04B17914-F05F-8DC2-A06D-6D86538B8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430" y="1720839"/>
            <a:ext cx="5825334" cy="32757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1"/>
        <p:cNvGrpSpPr/>
        <p:nvPr/>
      </p:nvGrpSpPr>
      <p:grpSpPr>
        <a:xfrm>
          <a:off x="0" y="0"/>
          <a:ext cx="0" cy="0"/>
          <a:chOff x="0" y="0"/>
          <a:chExt cx="0" cy="0"/>
        </a:xfrm>
      </p:grpSpPr>
      <p:sp>
        <p:nvSpPr>
          <p:cNvPr id="952" name="Google Shape;952;p43"/>
          <p:cNvSpPr/>
          <p:nvPr/>
        </p:nvSpPr>
        <p:spPr>
          <a:xfrm>
            <a:off x="6521570" y="1833609"/>
            <a:ext cx="5469147" cy="2399178"/>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3" name="Google Shape;953;p43"/>
          <p:cNvSpPr/>
          <p:nvPr/>
        </p:nvSpPr>
        <p:spPr>
          <a:xfrm>
            <a:off x="0" y="0"/>
            <a:ext cx="6315075" cy="6883104"/>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4" name="Google Shape;954;p43"/>
          <p:cNvSpPr txBox="1"/>
          <p:nvPr/>
        </p:nvSpPr>
        <p:spPr>
          <a:xfrm>
            <a:off x="164306" y="1720840"/>
            <a:ext cx="5986462" cy="24929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VET</a:t>
            </a:r>
            <a:endParaRPr sz="36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Helvetica Neue"/>
                <a:ea typeface="Helvetica Neue"/>
                <a:cs typeface="Helvetica Neue"/>
                <a:sym typeface="Helvetica Neue"/>
              </a:rPr>
              <a:t>Vocational Education </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and</a:t>
            </a:r>
            <a:r>
              <a:rPr lang="en-US" sz="3600" b="1" i="0" u="none" strike="noStrike" cap="none">
                <a:solidFill>
                  <a:schemeClr val="lt1"/>
                </a:solidFill>
                <a:latin typeface="Helvetica Neue"/>
                <a:ea typeface="Helvetica Neue"/>
                <a:cs typeface="Helvetica Neue"/>
                <a:sym typeface="Helvetica Neue"/>
              </a:rPr>
              <a:t> Training</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lt1"/>
              </a:solidFill>
              <a:latin typeface="Helvetica Neue"/>
              <a:ea typeface="Helvetica Neue"/>
              <a:cs typeface="Helvetica Neue"/>
              <a:sym typeface="Helvetica Neue"/>
            </a:endParaRPr>
          </a:p>
        </p:txBody>
      </p:sp>
      <p:sp>
        <p:nvSpPr>
          <p:cNvPr id="955" name="Google Shape;955;p43"/>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6" name="Google Shape;956;p43"/>
          <p:cNvSpPr txBox="1"/>
          <p:nvPr/>
        </p:nvSpPr>
        <p:spPr>
          <a:xfrm>
            <a:off x="7691410" y="451779"/>
            <a:ext cx="450059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Helvetica Neue"/>
                <a:ea typeface="Helvetica Neue"/>
                <a:cs typeface="Helvetica Neue"/>
                <a:sym typeface="Helvetica Neue"/>
              </a:rPr>
              <a:t>Vocational Education &amp; Training (VET)</a:t>
            </a:r>
            <a:endParaRPr sz="1400" b="0" i="0" u="none" strike="noStrike" cap="none">
              <a:solidFill>
                <a:srgbClr val="000000"/>
              </a:solidFill>
              <a:latin typeface="Helvetica Neue"/>
              <a:ea typeface="Helvetica Neue"/>
              <a:cs typeface="Helvetica Neue"/>
              <a:sym typeface="Helvetica Neue"/>
            </a:endParaRPr>
          </a:p>
        </p:txBody>
      </p:sp>
      <p:sp>
        <p:nvSpPr>
          <p:cNvPr id="957" name="Google Shape;957;p43"/>
          <p:cNvSpPr/>
          <p:nvPr/>
        </p:nvSpPr>
        <p:spPr>
          <a:xfrm>
            <a:off x="6702388" y="451779"/>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8" name="Google Shape;958;p43"/>
          <p:cNvSpPr txBox="1"/>
          <p:nvPr/>
        </p:nvSpPr>
        <p:spPr>
          <a:xfrm>
            <a:off x="7758798" y="1909833"/>
            <a:ext cx="4097700" cy="224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are selected studies that </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MUST </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be included in 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VCE Vocational Major (VCE VM) course and CAN </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be included in a VCE Course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(contributing to VCE ATAR score)</a:t>
            </a:r>
            <a:endParaRPr sz="1400" b="0" i="0" u="none" strike="noStrike" cap="none">
              <a:solidFill>
                <a:srgbClr val="000000"/>
              </a:solidFill>
              <a:latin typeface="Helvetica Neue"/>
              <a:ea typeface="Helvetica Neue"/>
              <a:cs typeface="Helvetica Neue"/>
              <a:sym typeface="Helvetica Neue"/>
            </a:endParaRPr>
          </a:p>
        </p:txBody>
      </p:sp>
      <p:sp>
        <p:nvSpPr>
          <p:cNvPr id="959" name="Google Shape;959;p43"/>
          <p:cNvSpPr/>
          <p:nvPr/>
        </p:nvSpPr>
        <p:spPr>
          <a:xfrm>
            <a:off x="6752316" y="2652477"/>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0" name="Google Shape;960;p43"/>
          <p:cNvSpPr/>
          <p:nvPr/>
        </p:nvSpPr>
        <p:spPr>
          <a:xfrm>
            <a:off x="6794507" y="2652477"/>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61" name="Google Shape;961;p43" descr="Vocational Icon Images – Browse 5,448 Stock Photos, Vectors, and Video |  Adobe Stock"/>
          <p:cNvPicPr preferRelativeResize="0"/>
          <p:nvPr/>
        </p:nvPicPr>
        <p:blipFill rotWithShape="1">
          <a:blip r:embed="rId3">
            <a:alphaModFix/>
          </a:blip>
          <a:srcRect/>
          <a:stretch/>
        </p:blipFill>
        <p:spPr>
          <a:xfrm>
            <a:off x="6925707" y="654978"/>
            <a:ext cx="608616" cy="627798"/>
          </a:xfrm>
          <a:prstGeom prst="rect">
            <a:avLst/>
          </a:prstGeom>
          <a:noFill/>
          <a:ln>
            <a:noFill/>
          </a:ln>
        </p:spPr>
      </p:pic>
      <p:pic>
        <p:nvPicPr>
          <p:cNvPr id="962" name="Google Shape;962;p43" descr="Vocational Icon Images – Browse 5,448 Stock Photos, Vectors, and Video |  Adobe Stock"/>
          <p:cNvPicPr preferRelativeResize="0"/>
          <p:nvPr/>
        </p:nvPicPr>
        <p:blipFill rotWithShape="1">
          <a:blip r:embed="rId3">
            <a:alphaModFix/>
          </a:blip>
          <a:srcRect/>
          <a:stretch/>
        </p:blipFill>
        <p:spPr>
          <a:xfrm>
            <a:off x="6975374" y="2866783"/>
            <a:ext cx="608616" cy="62779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7"/>
        <p:cNvGrpSpPr/>
        <p:nvPr/>
      </p:nvGrpSpPr>
      <p:grpSpPr>
        <a:xfrm>
          <a:off x="0" y="0"/>
          <a:ext cx="0" cy="0"/>
          <a:chOff x="0" y="0"/>
          <a:chExt cx="0" cy="0"/>
        </a:xfrm>
      </p:grpSpPr>
      <p:sp>
        <p:nvSpPr>
          <p:cNvPr id="968" name="Google Shape;968;p44"/>
          <p:cNvSpPr/>
          <p:nvPr/>
        </p:nvSpPr>
        <p:spPr>
          <a:xfrm>
            <a:off x="0" y="-29496"/>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9" name="Google Shape;969;p44"/>
          <p:cNvSpPr txBox="1"/>
          <p:nvPr/>
        </p:nvSpPr>
        <p:spPr>
          <a:xfrm>
            <a:off x="164306" y="1016297"/>
            <a:ext cx="5986462" cy="20005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lt1"/>
                </a:solidFill>
                <a:latin typeface="Helvetica Neue"/>
                <a:ea typeface="Helvetica Neue"/>
                <a:cs typeface="Helvetica Neue"/>
                <a:sym typeface="Helvetica Neue"/>
              </a:rPr>
              <a:t>VET</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lt1"/>
                </a:solidFill>
                <a:latin typeface="Helvetica Neue"/>
                <a:ea typeface="Helvetica Neue"/>
                <a:cs typeface="Helvetica Neue"/>
                <a:sym typeface="Helvetica Neue"/>
              </a:rPr>
              <a:t>What is it?</a:t>
            </a:r>
            <a:endParaRPr sz="2800" b="0" i="0" u="none" strike="noStrike" cap="none" dirty="0">
              <a:solidFill>
                <a:schemeClr val="lt1"/>
              </a:solidFill>
              <a:latin typeface="Helvetica Neue"/>
              <a:ea typeface="Helvetica Neue"/>
              <a:cs typeface="Helvetica Neue"/>
              <a:sym typeface="Helvetica Neue"/>
            </a:endParaRPr>
          </a:p>
        </p:txBody>
      </p:sp>
      <p:sp>
        <p:nvSpPr>
          <p:cNvPr id="970" name="Google Shape;970;p44"/>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1" name="Google Shape;971;p44"/>
          <p:cNvSpPr/>
          <p:nvPr/>
        </p:nvSpPr>
        <p:spPr>
          <a:xfrm>
            <a:off x="6890511" y="324326"/>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2" name="Google Shape;972;p44"/>
          <p:cNvSpPr txBox="1"/>
          <p:nvPr/>
        </p:nvSpPr>
        <p:spPr>
          <a:xfrm>
            <a:off x="8315860" y="451779"/>
            <a:ext cx="3632665"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Helvetica Neue"/>
                <a:ea typeface="Helvetica Neue"/>
                <a:cs typeface="Helvetica Neue"/>
                <a:sym typeface="Helvetica Neue"/>
              </a:rPr>
              <a:t>Vocational Education &amp; Training (VET)</a:t>
            </a:r>
            <a:endParaRPr sz="1400" b="0" i="0" u="none" strike="noStrike" cap="none">
              <a:solidFill>
                <a:srgbClr val="000000"/>
              </a:solidFill>
              <a:latin typeface="Helvetica Neue"/>
              <a:ea typeface="Helvetica Neue"/>
              <a:cs typeface="Helvetica Neue"/>
              <a:sym typeface="Helvetica Neue"/>
            </a:endParaRPr>
          </a:p>
        </p:txBody>
      </p:sp>
      <p:sp>
        <p:nvSpPr>
          <p:cNvPr id="973" name="Google Shape;973;p44"/>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4" name="Google Shape;974;p44"/>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5" name="Google Shape;975;p44"/>
          <p:cNvSpPr txBox="1"/>
          <p:nvPr/>
        </p:nvSpPr>
        <p:spPr>
          <a:xfrm>
            <a:off x="7946920" y="2001182"/>
            <a:ext cx="4097609"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May result in a nationally recognised Certificate II or III qualification</a:t>
            </a:r>
            <a:endParaRPr sz="1400" b="0" i="0" u="none" strike="noStrike" cap="none">
              <a:solidFill>
                <a:srgbClr val="000000"/>
              </a:solidFill>
              <a:latin typeface="Helvetica Neue"/>
              <a:ea typeface="Helvetica Neue"/>
              <a:cs typeface="Helvetica Neue"/>
              <a:sym typeface="Helvetica Neue"/>
            </a:endParaRPr>
          </a:p>
        </p:txBody>
      </p:sp>
      <p:sp>
        <p:nvSpPr>
          <p:cNvPr id="976" name="Google Shape;976;p44"/>
          <p:cNvSpPr/>
          <p:nvPr/>
        </p:nvSpPr>
        <p:spPr>
          <a:xfrm>
            <a:off x="6521570" y="3588865"/>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7" name="Google Shape;977;p44"/>
          <p:cNvSpPr/>
          <p:nvPr/>
        </p:nvSpPr>
        <p:spPr>
          <a:xfrm>
            <a:off x="6890512" y="3720906"/>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8" name="Google Shape;978;p44"/>
          <p:cNvSpPr txBox="1"/>
          <p:nvPr/>
        </p:nvSpPr>
        <p:spPr>
          <a:xfrm>
            <a:off x="7893108" y="3842514"/>
            <a:ext cx="409760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Provides credit towards the VCE to different degrees</a:t>
            </a:r>
            <a:endParaRPr sz="1400" b="0" i="0" u="none" strike="noStrike" cap="none">
              <a:solidFill>
                <a:srgbClr val="000000"/>
              </a:solidFill>
              <a:latin typeface="Helvetica Neue"/>
              <a:ea typeface="Helvetica Neue"/>
              <a:cs typeface="Helvetica Neue"/>
              <a:sym typeface="Helvetica Neue"/>
            </a:endParaRPr>
          </a:p>
        </p:txBody>
      </p:sp>
      <p:sp>
        <p:nvSpPr>
          <p:cNvPr id="979" name="Google Shape;979;p44"/>
          <p:cNvSpPr/>
          <p:nvPr/>
        </p:nvSpPr>
        <p:spPr>
          <a:xfrm>
            <a:off x="6479378" y="5254371"/>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0" name="Google Shape;980;p44"/>
          <p:cNvSpPr/>
          <p:nvPr/>
        </p:nvSpPr>
        <p:spPr>
          <a:xfrm>
            <a:off x="6890511" y="5344412"/>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1" name="Google Shape;981;p44"/>
          <p:cNvSpPr txBox="1"/>
          <p:nvPr/>
        </p:nvSpPr>
        <p:spPr>
          <a:xfrm>
            <a:off x="8038360" y="5454798"/>
            <a:ext cx="382497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Additional costs on top of school fees may be applicable for certain studies</a:t>
            </a:r>
            <a:endParaRPr sz="1400" b="0" i="0" u="none" strike="noStrike" cap="none">
              <a:solidFill>
                <a:srgbClr val="000000"/>
              </a:solidFill>
              <a:latin typeface="Helvetica Neue"/>
              <a:ea typeface="Helvetica Neue"/>
              <a:cs typeface="Helvetica Neue"/>
              <a:sym typeface="Helvetica Neue"/>
            </a:endParaRPr>
          </a:p>
        </p:txBody>
      </p:sp>
      <p:pic>
        <p:nvPicPr>
          <p:cNvPr id="982" name="Google Shape;982;p44"/>
          <p:cNvPicPr preferRelativeResize="0"/>
          <p:nvPr/>
        </p:nvPicPr>
        <p:blipFill rotWithShape="1">
          <a:blip r:embed="rId3">
            <a:alphaModFix/>
          </a:blip>
          <a:srcRect/>
          <a:stretch/>
        </p:blipFill>
        <p:spPr>
          <a:xfrm>
            <a:off x="6991252" y="3969758"/>
            <a:ext cx="824468" cy="576507"/>
          </a:xfrm>
          <a:prstGeom prst="rect">
            <a:avLst/>
          </a:prstGeom>
          <a:noFill/>
          <a:ln>
            <a:noFill/>
          </a:ln>
        </p:spPr>
      </p:pic>
      <p:pic>
        <p:nvPicPr>
          <p:cNvPr id="983" name="Google Shape;983;p44"/>
          <p:cNvPicPr preferRelativeResize="0"/>
          <p:nvPr/>
        </p:nvPicPr>
        <p:blipFill rotWithShape="1">
          <a:blip r:embed="rId4">
            <a:alphaModFix/>
          </a:blip>
          <a:srcRect/>
          <a:stretch/>
        </p:blipFill>
        <p:spPr>
          <a:xfrm>
            <a:off x="7127274" y="5551109"/>
            <a:ext cx="643016" cy="643016"/>
          </a:xfrm>
          <a:prstGeom prst="rect">
            <a:avLst/>
          </a:prstGeom>
          <a:noFill/>
          <a:ln>
            <a:noFill/>
          </a:ln>
        </p:spPr>
      </p:pic>
      <p:pic>
        <p:nvPicPr>
          <p:cNvPr id="984" name="Google Shape;984;p44"/>
          <p:cNvPicPr preferRelativeResize="0"/>
          <p:nvPr/>
        </p:nvPicPr>
        <p:blipFill rotWithShape="1">
          <a:blip r:embed="rId5">
            <a:alphaModFix/>
          </a:blip>
          <a:srcRect/>
          <a:stretch/>
        </p:blipFill>
        <p:spPr>
          <a:xfrm>
            <a:off x="7214105" y="2333518"/>
            <a:ext cx="526320" cy="529006"/>
          </a:xfrm>
          <a:prstGeom prst="rect">
            <a:avLst/>
          </a:prstGeom>
          <a:noFill/>
          <a:ln>
            <a:noFill/>
          </a:ln>
        </p:spPr>
      </p:pic>
      <p:pic>
        <p:nvPicPr>
          <p:cNvPr id="985" name="Google Shape;985;p44" descr="Vocational Icon Images – Browse 5,448 Stock Photos, Vectors, and Video |  Adobe Stock"/>
          <p:cNvPicPr preferRelativeResize="0"/>
          <p:nvPr/>
        </p:nvPicPr>
        <p:blipFill rotWithShape="1">
          <a:blip r:embed="rId6">
            <a:alphaModFix/>
          </a:blip>
          <a:srcRect/>
          <a:stretch/>
        </p:blipFill>
        <p:spPr>
          <a:xfrm>
            <a:off x="7144474" y="538632"/>
            <a:ext cx="608616" cy="627798"/>
          </a:xfrm>
          <a:prstGeom prst="rect">
            <a:avLst/>
          </a:prstGeom>
          <a:noFill/>
          <a:ln>
            <a:noFill/>
          </a:ln>
        </p:spPr>
      </p:pic>
      <p:pic>
        <p:nvPicPr>
          <p:cNvPr id="986" name="Google Shape;986;p44" descr="What is Vocational Training ? Types and Examples"/>
          <p:cNvPicPr preferRelativeResize="0"/>
          <p:nvPr/>
        </p:nvPicPr>
        <p:blipFill rotWithShape="1">
          <a:blip r:embed="rId7">
            <a:alphaModFix/>
          </a:blip>
          <a:srcRect/>
          <a:stretch/>
        </p:blipFill>
        <p:spPr>
          <a:xfrm>
            <a:off x="1334319" y="4062638"/>
            <a:ext cx="3949700" cy="20574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1"/>
        <p:cNvGrpSpPr/>
        <p:nvPr/>
      </p:nvGrpSpPr>
      <p:grpSpPr>
        <a:xfrm>
          <a:off x="0" y="0"/>
          <a:ext cx="0" cy="0"/>
          <a:chOff x="0" y="0"/>
          <a:chExt cx="0" cy="0"/>
        </a:xfrm>
      </p:grpSpPr>
      <p:sp>
        <p:nvSpPr>
          <p:cNvPr id="992" name="Google Shape;992;p45"/>
          <p:cNvSpPr/>
          <p:nvPr/>
        </p:nvSpPr>
        <p:spPr>
          <a:xfrm>
            <a:off x="22024"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3" name="Google Shape;993;p45"/>
          <p:cNvSpPr txBox="1"/>
          <p:nvPr/>
        </p:nvSpPr>
        <p:spPr>
          <a:xfrm>
            <a:off x="201283" y="1175468"/>
            <a:ext cx="5986462" cy="20005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VET</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What is it?</a:t>
            </a:r>
            <a:endParaRPr sz="2800" b="0" i="0" u="none" strike="noStrike" cap="none">
              <a:solidFill>
                <a:schemeClr val="lt1"/>
              </a:solidFill>
              <a:latin typeface="Helvetica Neue"/>
              <a:ea typeface="Helvetica Neue"/>
              <a:cs typeface="Helvetica Neue"/>
              <a:sym typeface="Helvetica Neue"/>
            </a:endParaRPr>
          </a:p>
        </p:txBody>
      </p:sp>
      <p:sp>
        <p:nvSpPr>
          <p:cNvPr id="994" name="Google Shape;994;p45"/>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5" name="Google Shape;995;p45"/>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6" name="Google Shape;996;p45"/>
          <p:cNvSpPr txBox="1"/>
          <p:nvPr/>
        </p:nvSpPr>
        <p:spPr>
          <a:xfrm>
            <a:off x="8315860" y="451779"/>
            <a:ext cx="3632665"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Helvetica Neue"/>
                <a:ea typeface="Helvetica Neue"/>
                <a:cs typeface="Helvetica Neue"/>
                <a:sym typeface="Helvetica Neue"/>
              </a:rPr>
              <a:t>Vocational Education &amp; Training (VET)</a:t>
            </a:r>
            <a:endParaRPr sz="1400" b="0" i="0" u="none" strike="noStrike" cap="none">
              <a:solidFill>
                <a:srgbClr val="000000"/>
              </a:solidFill>
              <a:latin typeface="Helvetica Neue"/>
              <a:ea typeface="Helvetica Neue"/>
              <a:cs typeface="Helvetica Neue"/>
              <a:sym typeface="Helvetica Neue"/>
            </a:endParaRPr>
          </a:p>
        </p:txBody>
      </p:sp>
      <p:sp>
        <p:nvSpPr>
          <p:cNvPr id="997" name="Google Shape;997;p45"/>
          <p:cNvSpPr/>
          <p:nvPr/>
        </p:nvSpPr>
        <p:spPr>
          <a:xfrm>
            <a:off x="6479378" y="1793740"/>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8" name="Google Shape;998;p45"/>
          <p:cNvSpPr/>
          <p:nvPr/>
        </p:nvSpPr>
        <p:spPr>
          <a:xfrm>
            <a:off x="6783171" y="2000052"/>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9" name="Google Shape;999;p45"/>
          <p:cNvSpPr txBox="1"/>
          <p:nvPr/>
        </p:nvSpPr>
        <p:spPr>
          <a:xfrm>
            <a:off x="7893108" y="2100793"/>
            <a:ext cx="409760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Some independent travel may be involved</a:t>
            </a:r>
            <a:endParaRPr sz="1400" b="0" i="0" u="none" strike="noStrike" cap="none">
              <a:solidFill>
                <a:srgbClr val="000000"/>
              </a:solidFill>
              <a:latin typeface="Helvetica Neue"/>
              <a:ea typeface="Helvetica Neue"/>
              <a:cs typeface="Helvetica Neue"/>
              <a:sym typeface="Helvetica Neue"/>
            </a:endParaRPr>
          </a:p>
        </p:txBody>
      </p:sp>
      <p:sp>
        <p:nvSpPr>
          <p:cNvPr id="1000" name="Google Shape;1000;p45"/>
          <p:cNvSpPr/>
          <p:nvPr/>
        </p:nvSpPr>
        <p:spPr>
          <a:xfrm>
            <a:off x="6479377" y="349112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1" name="Google Shape;1001;p45"/>
          <p:cNvSpPr/>
          <p:nvPr/>
        </p:nvSpPr>
        <p:spPr>
          <a:xfrm>
            <a:off x="6783171" y="3678247"/>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2" name="Google Shape;1002;p45"/>
          <p:cNvSpPr txBox="1"/>
          <p:nvPr/>
        </p:nvSpPr>
        <p:spPr>
          <a:xfrm>
            <a:off x="8029424" y="3678247"/>
            <a:ext cx="382497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Most VET classes held off-campus, but some at St Joseph’s College</a:t>
            </a:r>
            <a:endParaRPr sz="1400" b="0" i="0" u="none" strike="noStrike" cap="none">
              <a:solidFill>
                <a:srgbClr val="000000"/>
              </a:solidFill>
              <a:latin typeface="Helvetica Neue"/>
              <a:ea typeface="Helvetica Neue"/>
              <a:cs typeface="Helvetica Neue"/>
              <a:sym typeface="Helvetica Neue"/>
            </a:endParaRPr>
          </a:p>
        </p:txBody>
      </p:sp>
      <p:pic>
        <p:nvPicPr>
          <p:cNvPr id="1003" name="Google Shape;1003;p45"/>
          <p:cNvPicPr preferRelativeResize="0"/>
          <p:nvPr/>
        </p:nvPicPr>
        <p:blipFill rotWithShape="1">
          <a:blip r:embed="rId3">
            <a:alphaModFix/>
          </a:blip>
          <a:srcRect/>
          <a:stretch/>
        </p:blipFill>
        <p:spPr>
          <a:xfrm>
            <a:off x="7038919" y="2171931"/>
            <a:ext cx="514692" cy="712651"/>
          </a:xfrm>
          <a:prstGeom prst="rect">
            <a:avLst/>
          </a:prstGeom>
          <a:noFill/>
          <a:ln>
            <a:noFill/>
          </a:ln>
        </p:spPr>
      </p:pic>
      <p:pic>
        <p:nvPicPr>
          <p:cNvPr id="1004" name="Google Shape;1004;p45"/>
          <p:cNvPicPr preferRelativeResize="0"/>
          <p:nvPr/>
        </p:nvPicPr>
        <p:blipFill rotWithShape="1">
          <a:blip r:embed="rId4">
            <a:alphaModFix/>
          </a:blip>
          <a:srcRect/>
          <a:stretch/>
        </p:blipFill>
        <p:spPr>
          <a:xfrm>
            <a:off x="6959400" y="3815126"/>
            <a:ext cx="766725" cy="766725"/>
          </a:xfrm>
          <a:prstGeom prst="rect">
            <a:avLst/>
          </a:prstGeom>
          <a:noFill/>
          <a:ln>
            <a:noFill/>
          </a:ln>
        </p:spPr>
      </p:pic>
      <p:sp>
        <p:nvSpPr>
          <p:cNvPr id="1005" name="Google Shape;1005;p45"/>
          <p:cNvSpPr/>
          <p:nvPr/>
        </p:nvSpPr>
        <p:spPr>
          <a:xfrm>
            <a:off x="6479377" y="510419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6" name="Google Shape;1006;p45"/>
          <p:cNvSpPr/>
          <p:nvPr/>
        </p:nvSpPr>
        <p:spPr>
          <a:xfrm>
            <a:off x="6759310" y="528335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7" name="Google Shape;1007;p45"/>
          <p:cNvSpPr txBox="1"/>
          <p:nvPr/>
        </p:nvSpPr>
        <p:spPr>
          <a:xfrm>
            <a:off x="7815720" y="5283354"/>
            <a:ext cx="41328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With a few exceptions (including: </a:t>
            </a:r>
            <a:r>
              <a:rPr lang="en-US" sz="2000" b="0" i="0" u="none" strike="noStrike" cap="none">
                <a:solidFill>
                  <a:srgbClr val="0070C0"/>
                </a:solidFill>
                <a:latin typeface="Helvetica Neue"/>
                <a:ea typeface="Helvetica Neue"/>
                <a:cs typeface="Helvetica Neue"/>
                <a:sym typeface="Helvetica Neue"/>
              </a:rPr>
              <a:t>school-based VET studies</a:t>
            </a:r>
            <a:r>
              <a:rPr lang="en-US" sz="2000" b="0" i="0" u="none" strike="noStrike" cap="none">
                <a:solidFill>
                  <a:schemeClr val="dk1"/>
                </a:solidFill>
                <a:latin typeface="Helvetica Neue"/>
                <a:ea typeface="Helvetica Neue"/>
                <a:cs typeface="Helvetica Neue"/>
                <a:sym typeface="Helvetica Neue"/>
              </a:rPr>
              <a:t>) VET studies require an application form</a:t>
            </a:r>
            <a:endParaRPr sz="1400" b="0" i="0" u="none" strike="noStrike" cap="none">
              <a:solidFill>
                <a:srgbClr val="000000"/>
              </a:solidFill>
              <a:latin typeface="Helvetica Neue"/>
              <a:ea typeface="Helvetica Neue"/>
              <a:cs typeface="Helvetica Neue"/>
              <a:sym typeface="Helvetica Neue"/>
            </a:endParaRPr>
          </a:p>
        </p:txBody>
      </p:sp>
      <p:pic>
        <p:nvPicPr>
          <p:cNvPr id="1008" name="Google Shape;1008;p45"/>
          <p:cNvPicPr preferRelativeResize="0"/>
          <p:nvPr/>
        </p:nvPicPr>
        <p:blipFill rotWithShape="1">
          <a:blip r:embed="rId5">
            <a:alphaModFix/>
          </a:blip>
          <a:srcRect/>
          <a:stretch/>
        </p:blipFill>
        <p:spPr>
          <a:xfrm>
            <a:off x="6959400" y="5484950"/>
            <a:ext cx="631235" cy="653218"/>
          </a:xfrm>
          <a:prstGeom prst="rect">
            <a:avLst/>
          </a:prstGeom>
          <a:noFill/>
          <a:ln>
            <a:noFill/>
          </a:ln>
        </p:spPr>
      </p:pic>
      <p:pic>
        <p:nvPicPr>
          <p:cNvPr id="1009" name="Google Shape;1009;p45" descr="Vocational Icon Images – Browse 5,448 Stock Photos, Vectors, and Video |  Adobe Stock"/>
          <p:cNvPicPr preferRelativeResize="0"/>
          <p:nvPr/>
        </p:nvPicPr>
        <p:blipFill rotWithShape="1">
          <a:blip r:embed="rId6">
            <a:alphaModFix/>
          </a:blip>
          <a:srcRect/>
          <a:stretch/>
        </p:blipFill>
        <p:spPr>
          <a:xfrm>
            <a:off x="7114408" y="518236"/>
            <a:ext cx="608616" cy="627798"/>
          </a:xfrm>
          <a:prstGeom prst="rect">
            <a:avLst/>
          </a:prstGeom>
          <a:noFill/>
          <a:ln>
            <a:noFill/>
          </a:ln>
        </p:spPr>
      </p:pic>
      <p:pic>
        <p:nvPicPr>
          <p:cNvPr id="1010" name="Google Shape;1010;p45" descr="What is Vocational Training ? Types and Examples"/>
          <p:cNvPicPr preferRelativeResize="0"/>
          <p:nvPr/>
        </p:nvPicPr>
        <p:blipFill rotWithShape="1">
          <a:blip r:embed="rId7">
            <a:alphaModFix/>
          </a:blip>
          <a:srcRect/>
          <a:stretch/>
        </p:blipFill>
        <p:spPr>
          <a:xfrm>
            <a:off x="1362965" y="4113031"/>
            <a:ext cx="3949700" cy="2057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6" name="Picture 5" descr="An art of an eagle flying over a beach&#10;&#10;AI-generated content may be incorrect.">
            <a:extLst>
              <a:ext uri="{FF2B5EF4-FFF2-40B4-BE49-F238E27FC236}">
                <a16:creationId xmlns:a16="http://schemas.microsoft.com/office/drawing/2014/main" id="{3EF32A31-800B-D0FF-4478-433EEC7D363F}"/>
              </a:ext>
            </a:extLst>
          </p:cNvPr>
          <p:cNvPicPr>
            <a:picLocks noChangeAspect="1"/>
          </p:cNvPicPr>
          <p:nvPr/>
        </p:nvPicPr>
        <p:blipFill>
          <a:blip r:embed="rId3"/>
          <a:stretch>
            <a:fillRect/>
          </a:stretch>
        </p:blipFill>
        <p:spPr>
          <a:xfrm>
            <a:off x="0" y="-593045"/>
            <a:ext cx="12192000" cy="7451045"/>
          </a:xfrm>
          <a:prstGeom prst="rect">
            <a:avLst/>
          </a:prstGeom>
        </p:spPr>
      </p:pic>
      <p:sp>
        <p:nvSpPr>
          <p:cNvPr id="113" name="Google Shape;113;p7"/>
          <p:cNvSpPr txBox="1"/>
          <p:nvPr/>
        </p:nvSpPr>
        <p:spPr>
          <a:xfrm>
            <a:off x="0" y="6396376"/>
            <a:ext cx="12192000" cy="461624"/>
          </a:xfrm>
          <a:prstGeom prst="rect">
            <a:avLst/>
          </a:prstGeom>
          <a:solidFill>
            <a:schemeClr val="accent2">
              <a:lumMod val="5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2400" b="1" i="1" u="none" strike="noStrike" cap="none" dirty="0">
                <a:solidFill>
                  <a:schemeClr val="lt1"/>
                </a:solidFill>
                <a:latin typeface="Helvetica Neue"/>
                <a:ea typeface="Helvetica Neue"/>
                <a:cs typeface="Helvetica Neue"/>
                <a:sym typeface="Helvetica Neue"/>
              </a:rPr>
              <a:t>Acknowledgement of Country</a:t>
            </a:r>
            <a:endParaRPr sz="2400" b="0" i="1" u="none" strike="noStrike" cap="none" dirty="0">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91">
          <a:extLst>
            <a:ext uri="{FF2B5EF4-FFF2-40B4-BE49-F238E27FC236}">
              <a16:creationId xmlns:a16="http://schemas.microsoft.com/office/drawing/2014/main" id="{0726D4C9-375E-BCA7-673F-FE5CC549112E}"/>
            </a:ext>
          </a:extLst>
        </p:cNvPr>
        <p:cNvGrpSpPr/>
        <p:nvPr/>
      </p:nvGrpSpPr>
      <p:grpSpPr>
        <a:xfrm>
          <a:off x="0" y="0"/>
          <a:ext cx="0" cy="0"/>
          <a:chOff x="0" y="0"/>
          <a:chExt cx="0" cy="0"/>
        </a:xfrm>
      </p:grpSpPr>
      <p:sp>
        <p:nvSpPr>
          <p:cNvPr id="992" name="Google Shape;992;p45">
            <a:extLst>
              <a:ext uri="{FF2B5EF4-FFF2-40B4-BE49-F238E27FC236}">
                <a16:creationId xmlns:a16="http://schemas.microsoft.com/office/drawing/2014/main" id="{B499FC62-A5E7-2231-9BF8-6F7FE25B775C}"/>
              </a:ext>
            </a:extLst>
          </p:cNvPr>
          <p:cNvSpPr/>
          <p:nvPr/>
        </p:nvSpPr>
        <p:spPr>
          <a:xfrm>
            <a:off x="22024"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3" name="Google Shape;993;p45">
            <a:extLst>
              <a:ext uri="{FF2B5EF4-FFF2-40B4-BE49-F238E27FC236}">
                <a16:creationId xmlns:a16="http://schemas.microsoft.com/office/drawing/2014/main" id="{C339D6B3-00B7-5918-8877-B46DBCB807A4}"/>
              </a:ext>
            </a:extLst>
          </p:cNvPr>
          <p:cNvSpPr txBox="1"/>
          <p:nvPr/>
        </p:nvSpPr>
        <p:spPr>
          <a:xfrm>
            <a:off x="201283" y="1175468"/>
            <a:ext cx="5986462" cy="20005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lt1"/>
                </a:solidFill>
                <a:latin typeface="Helvetica Neue"/>
                <a:ea typeface="Helvetica Neue"/>
                <a:cs typeface="Helvetica Neue"/>
                <a:sym typeface="Helvetica Neue"/>
              </a:rPr>
              <a:t>VET</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lt1"/>
                </a:solidFill>
                <a:latin typeface="Helvetica Neue"/>
                <a:ea typeface="Helvetica Neue"/>
                <a:cs typeface="Helvetica Neue"/>
                <a:sym typeface="Helvetica Neue"/>
              </a:rPr>
              <a:t>Application Online Date</a:t>
            </a:r>
            <a:endParaRPr sz="2800" b="0" i="0" u="none" strike="noStrike" cap="none" dirty="0">
              <a:solidFill>
                <a:schemeClr val="lt1"/>
              </a:solidFill>
              <a:latin typeface="Helvetica Neue"/>
              <a:ea typeface="Helvetica Neue"/>
              <a:cs typeface="Helvetica Neue"/>
              <a:sym typeface="Helvetica Neue"/>
            </a:endParaRPr>
          </a:p>
        </p:txBody>
      </p:sp>
      <p:sp>
        <p:nvSpPr>
          <p:cNvPr id="994" name="Google Shape;994;p45">
            <a:extLst>
              <a:ext uri="{FF2B5EF4-FFF2-40B4-BE49-F238E27FC236}">
                <a16:creationId xmlns:a16="http://schemas.microsoft.com/office/drawing/2014/main" id="{8A571F4E-1CED-CC18-AF1B-6574BD356D80}"/>
              </a:ext>
            </a:extLst>
          </p:cNvPr>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5" name="Google Shape;995;p45">
            <a:extLst>
              <a:ext uri="{FF2B5EF4-FFF2-40B4-BE49-F238E27FC236}">
                <a16:creationId xmlns:a16="http://schemas.microsoft.com/office/drawing/2014/main" id="{2D170A28-3DCB-3B28-7C88-577D4D8A6479}"/>
              </a:ext>
            </a:extLst>
          </p:cNvPr>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6" name="Google Shape;996;p45">
            <a:extLst>
              <a:ext uri="{FF2B5EF4-FFF2-40B4-BE49-F238E27FC236}">
                <a16:creationId xmlns:a16="http://schemas.microsoft.com/office/drawing/2014/main" id="{8457751B-F6AE-A49B-B0E7-CB2C323FE9DC}"/>
              </a:ext>
            </a:extLst>
          </p:cNvPr>
          <p:cNvSpPr txBox="1"/>
          <p:nvPr/>
        </p:nvSpPr>
        <p:spPr>
          <a:xfrm>
            <a:off x="8315860" y="451779"/>
            <a:ext cx="3632665"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Helvetica Neue"/>
                <a:ea typeface="Helvetica Neue"/>
                <a:cs typeface="Helvetica Neue"/>
                <a:sym typeface="Helvetica Neue"/>
              </a:rPr>
              <a:t>Vocational Education &amp; Training (VET)</a:t>
            </a:r>
            <a:endParaRPr sz="1400" b="0" i="0" u="none" strike="noStrike" cap="none">
              <a:solidFill>
                <a:srgbClr val="000000"/>
              </a:solidFill>
              <a:latin typeface="Helvetica Neue"/>
              <a:ea typeface="Helvetica Neue"/>
              <a:cs typeface="Helvetica Neue"/>
              <a:sym typeface="Helvetica Neue"/>
            </a:endParaRPr>
          </a:p>
        </p:txBody>
      </p:sp>
      <p:sp>
        <p:nvSpPr>
          <p:cNvPr id="1005" name="Google Shape;1005;p45">
            <a:extLst>
              <a:ext uri="{FF2B5EF4-FFF2-40B4-BE49-F238E27FC236}">
                <a16:creationId xmlns:a16="http://schemas.microsoft.com/office/drawing/2014/main" id="{F4F75F83-B9F3-3176-30FA-4C8E54DA3B18}"/>
              </a:ext>
            </a:extLst>
          </p:cNvPr>
          <p:cNvSpPr/>
          <p:nvPr/>
        </p:nvSpPr>
        <p:spPr>
          <a:xfrm>
            <a:off x="6479377" y="2255890"/>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09" name="Google Shape;1009;p45" descr="Vocational Icon Images – Browse 5,448 Stock Photos, Vectors, and Video |  Adobe Stock">
            <a:extLst>
              <a:ext uri="{FF2B5EF4-FFF2-40B4-BE49-F238E27FC236}">
                <a16:creationId xmlns:a16="http://schemas.microsoft.com/office/drawing/2014/main" id="{3285F6C5-F668-1831-66B1-B14A60F0284A}"/>
              </a:ext>
            </a:extLst>
          </p:cNvPr>
          <p:cNvPicPr preferRelativeResize="0"/>
          <p:nvPr/>
        </p:nvPicPr>
        <p:blipFill rotWithShape="1">
          <a:blip r:embed="rId3">
            <a:alphaModFix/>
          </a:blip>
          <a:srcRect/>
          <a:stretch/>
        </p:blipFill>
        <p:spPr>
          <a:xfrm>
            <a:off x="7114408" y="518236"/>
            <a:ext cx="608616" cy="627798"/>
          </a:xfrm>
          <a:prstGeom prst="rect">
            <a:avLst/>
          </a:prstGeom>
          <a:noFill/>
          <a:ln>
            <a:noFill/>
          </a:ln>
        </p:spPr>
      </p:pic>
      <p:sp>
        <p:nvSpPr>
          <p:cNvPr id="2" name="Google Shape;1199;p52">
            <a:extLst>
              <a:ext uri="{FF2B5EF4-FFF2-40B4-BE49-F238E27FC236}">
                <a16:creationId xmlns:a16="http://schemas.microsoft.com/office/drawing/2014/main" id="{DB7EBBF5-49B4-390C-14DB-5EBCD254D725}"/>
              </a:ext>
            </a:extLst>
          </p:cNvPr>
          <p:cNvSpPr/>
          <p:nvPr/>
        </p:nvSpPr>
        <p:spPr>
          <a:xfrm>
            <a:off x="6666614" y="2372590"/>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Google Shape;1200;p52">
            <a:extLst>
              <a:ext uri="{FF2B5EF4-FFF2-40B4-BE49-F238E27FC236}">
                <a16:creationId xmlns:a16="http://schemas.microsoft.com/office/drawing/2014/main" id="{EDC53888-78EC-8107-DFFD-612FB1D1E8FB}"/>
              </a:ext>
            </a:extLst>
          </p:cNvPr>
          <p:cNvSpPr txBox="1"/>
          <p:nvPr/>
        </p:nvSpPr>
        <p:spPr>
          <a:xfrm>
            <a:off x="7746215" y="2716149"/>
            <a:ext cx="4001604"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Helvetica Neue"/>
                <a:ea typeface="Helvetica Neue"/>
                <a:cs typeface="Helvetica Neue"/>
                <a:sym typeface="Helvetica Neue"/>
              </a:rPr>
              <a:t>Form due </a:t>
            </a:r>
            <a:r>
              <a:rPr lang="en-US" sz="1800" b="1" i="0" u="none" strike="noStrike" cap="none" dirty="0">
                <a:solidFill>
                  <a:srgbClr val="FF0000"/>
                </a:solidFill>
                <a:latin typeface="Helvetica Neue"/>
                <a:ea typeface="Helvetica Neue"/>
                <a:cs typeface="Helvetica Neue"/>
                <a:sym typeface="Helvetica Neue"/>
              </a:rPr>
              <a:t>9am</a:t>
            </a:r>
            <a:r>
              <a:rPr lang="en-US" sz="1800" b="0" i="0" u="none" strike="noStrike" cap="none" dirty="0">
                <a:solidFill>
                  <a:schemeClr val="dk1"/>
                </a:solidFill>
                <a:latin typeface="Helvetica Neue"/>
                <a:ea typeface="Helvetica Neue"/>
                <a:cs typeface="Helvetica Neue"/>
                <a:sym typeface="Helvetica Neue"/>
              </a:rPr>
              <a:t> </a:t>
            </a:r>
            <a:r>
              <a:rPr lang="en-US" sz="1800" b="1" i="0" u="none" strike="noStrike" cap="none" dirty="0">
                <a:solidFill>
                  <a:srgbClr val="FF0000"/>
                </a:solidFill>
                <a:latin typeface="Helvetica Neue"/>
                <a:ea typeface="Helvetica Neue"/>
                <a:cs typeface="Helvetica Neue"/>
                <a:sym typeface="Helvetica Neue"/>
              </a:rPr>
              <a:t>Friday July 24</a:t>
            </a:r>
            <a:endParaRPr sz="1800" b="1" i="0" u="none" strike="noStrike" cap="none" dirty="0">
              <a:solidFill>
                <a:schemeClr val="dk1"/>
              </a:solidFill>
              <a:latin typeface="Helvetica Neue"/>
              <a:ea typeface="Helvetica Neue"/>
              <a:cs typeface="Helvetica Neue"/>
              <a:sym typeface="Helvetica Neue"/>
            </a:endParaRPr>
          </a:p>
        </p:txBody>
      </p:sp>
      <p:pic>
        <p:nvPicPr>
          <p:cNvPr id="4" name="Google Shape;1208;p52">
            <a:extLst>
              <a:ext uri="{FF2B5EF4-FFF2-40B4-BE49-F238E27FC236}">
                <a16:creationId xmlns:a16="http://schemas.microsoft.com/office/drawing/2014/main" id="{B0134893-8D16-1D5D-836F-FF162F188B75}"/>
              </a:ext>
            </a:extLst>
          </p:cNvPr>
          <p:cNvPicPr preferRelativeResize="0"/>
          <p:nvPr/>
        </p:nvPicPr>
        <p:blipFill rotWithShape="1">
          <a:blip r:embed="rId4">
            <a:alphaModFix/>
          </a:blip>
          <a:srcRect/>
          <a:stretch/>
        </p:blipFill>
        <p:spPr>
          <a:xfrm>
            <a:off x="6906832" y="2671975"/>
            <a:ext cx="618918" cy="461665"/>
          </a:xfrm>
          <a:prstGeom prst="rect">
            <a:avLst/>
          </a:prstGeom>
          <a:noFill/>
          <a:ln>
            <a:noFill/>
          </a:ln>
        </p:spPr>
      </p:pic>
      <p:sp>
        <p:nvSpPr>
          <p:cNvPr id="5" name="Google Shape;1199;p52">
            <a:extLst>
              <a:ext uri="{FF2B5EF4-FFF2-40B4-BE49-F238E27FC236}">
                <a16:creationId xmlns:a16="http://schemas.microsoft.com/office/drawing/2014/main" id="{A066BD6C-4EC9-98F1-9B49-9AD2AFC9B942}"/>
              </a:ext>
            </a:extLst>
          </p:cNvPr>
          <p:cNvSpPr/>
          <p:nvPr/>
        </p:nvSpPr>
        <p:spPr>
          <a:xfrm>
            <a:off x="1664849" y="3695008"/>
            <a:ext cx="2570819" cy="234844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 name="Google Shape;1208;p52">
            <a:extLst>
              <a:ext uri="{FF2B5EF4-FFF2-40B4-BE49-F238E27FC236}">
                <a16:creationId xmlns:a16="http://schemas.microsoft.com/office/drawing/2014/main" id="{1C65BE2A-C8B8-A550-11E7-215456B41218}"/>
              </a:ext>
            </a:extLst>
          </p:cNvPr>
          <p:cNvPicPr preferRelativeResize="0"/>
          <p:nvPr/>
        </p:nvPicPr>
        <p:blipFill rotWithShape="1">
          <a:blip r:embed="rId4">
            <a:alphaModFix/>
          </a:blip>
          <a:srcRect/>
          <a:stretch/>
        </p:blipFill>
        <p:spPr>
          <a:xfrm>
            <a:off x="2289299" y="4239397"/>
            <a:ext cx="1399832" cy="1131389"/>
          </a:xfrm>
          <a:prstGeom prst="rect">
            <a:avLst/>
          </a:prstGeom>
          <a:noFill/>
          <a:ln>
            <a:noFill/>
          </a:ln>
        </p:spPr>
      </p:pic>
    </p:spTree>
    <p:extLst>
      <p:ext uri="{BB962C8B-B14F-4D97-AF65-F5344CB8AC3E}">
        <p14:creationId xmlns:p14="http://schemas.microsoft.com/office/powerpoint/2010/main" val="24874378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F08BBE-A68A-87F9-8E8A-8A16715E56CA}"/>
              </a:ext>
            </a:extLst>
          </p:cNvPr>
          <p:cNvPicPr>
            <a:picLocks noChangeAspect="1"/>
          </p:cNvPicPr>
          <p:nvPr/>
        </p:nvPicPr>
        <p:blipFill>
          <a:blip r:embed="rId3"/>
          <a:stretch>
            <a:fillRect/>
          </a:stretch>
        </p:blipFill>
        <p:spPr>
          <a:xfrm>
            <a:off x="0" y="0"/>
            <a:ext cx="13258800" cy="6858000"/>
          </a:xfrm>
          <a:prstGeom prst="rect">
            <a:avLst/>
          </a:prstGeom>
        </p:spPr>
      </p:pic>
      <p:cxnSp>
        <p:nvCxnSpPr>
          <p:cNvPr id="5" name="Straight Arrow Connector 4">
            <a:extLst>
              <a:ext uri="{FF2B5EF4-FFF2-40B4-BE49-F238E27FC236}">
                <a16:creationId xmlns:a16="http://schemas.microsoft.com/office/drawing/2014/main" id="{830690C9-4BB3-B272-5C65-4BD24E769185}"/>
              </a:ext>
            </a:extLst>
          </p:cNvPr>
          <p:cNvCxnSpPr>
            <a:cxnSpLocks/>
          </p:cNvCxnSpPr>
          <p:nvPr/>
        </p:nvCxnSpPr>
        <p:spPr>
          <a:xfrm flipH="1">
            <a:off x="12192000" y="5001986"/>
            <a:ext cx="2001957" cy="103034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36905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5"/>
        <p:cNvGrpSpPr/>
        <p:nvPr/>
      </p:nvGrpSpPr>
      <p:grpSpPr>
        <a:xfrm>
          <a:off x="0" y="0"/>
          <a:ext cx="0" cy="0"/>
          <a:chOff x="0" y="0"/>
          <a:chExt cx="0" cy="0"/>
        </a:xfrm>
      </p:grpSpPr>
      <p:sp>
        <p:nvSpPr>
          <p:cNvPr id="1016" name="Google Shape;1016;p46"/>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7" name="Google Shape;1017;p46"/>
          <p:cNvSpPr txBox="1"/>
          <p:nvPr/>
        </p:nvSpPr>
        <p:spPr>
          <a:xfrm>
            <a:off x="164287" y="576985"/>
            <a:ext cx="5986500" cy="47089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Helvetica Neue"/>
                <a:ea typeface="Helvetica Neue"/>
                <a:cs typeface="Helvetica Neue"/>
                <a:sym typeface="Helvetica Neue"/>
              </a:rPr>
              <a:t>VCE Vocational Major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Helvetica Neue"/>
                <a:ea typeface="Helvetica Neue"/>
                <a:cs typeface="Helvetica Neue"/>
                <a:sym typeface="Helvetica Neue"/>
              </a:rPr>
              <a:t>(VCE VM)</a:t>
            </a:r>
            <a:endParaRPr sz="105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800"/>
              <a:buFont typeface="Arial"/>
              <a:buNone/>
            </a:pPr>
            <a:endParaRPr sz="4800" b="1" i="0" u="none" strike="noStrike" cap="none">
              <a:solidFill>
                <a:schemeClr val="lt1"/>
              </a:solidFill>
              <a:latin typeface="Helvetica Neue"/>
              <a:ea typeface="Helvetica Neue"/>
              <a:cs typeface="Helvetica Neue"/>
              <a:sym typeface="Helvetica Neue"/>
            </a:endParaRPr>
          </a:p>
        </p:txBody>
      </p:sp>
      <p:sp>
        <p:nvSpPr>
          <p:cNvPr id="1018" name="Google Shape;1018;p46"/>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9" name="Google Shape;1019;p46"/>
          <p:cNvSpPr/>
          <p:nvPr/>
        </p:nvSpPr>
        <p:spPr>
          <a:xfrm>
            <a:off x="6521569" y="1873908"/>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0" name="Google Shape;1020;p46"/>
          <p:cNvSpPr/>
          <p:nvPr/>
        </p:nvSpPr>
        <p:spPr>
          <a:xfrm>
            <a:off x="6521568" y="354078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1" name="Google Shape;1021;p46"/>
          <p:cNvSpPr/>
          <p:nvPr/>
        </p:nvSpPr>
        <p:spPr>
          <a:xfrm>
            <a:off x="6521567" y="5221945"/>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2" name="Google Shape;1022;p46"/>
          <p:cNvSpPr txBox="1"/>
          <p:nvPr/>
        </p:nvSpPr>
        <p:spPr>
          <a:xfrm>
            <a:off x="7924800" y="452735"/>
            <a:ext cx="3932564" cy="86177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Helvetica Neue"/>
                <a:ea typeface="Helvetica Neue"/>
                <a:cs typeface="Helvetica Neue"/>
                <a:sym typeface="Helvetica Neue"/>
              </a:rPr>
              <a:t>a vocational and applied learning program within the VCE </a:t>
            </a:r>
            <a:endParaRPr sz="18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3" name="Google Shape;1023;p46"/>
          <p:cNvSpPr txBox="1"/>
          <p:nvPr/>
        </p:nvSpPr>
        <p:spPr>
          <a:xfrm>
            <a:off x="7924800" y="2173784"/>
            <a:ext cx="39325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Helvetica Neue"/>
                <a:ea typeface="Helvetica Neue"/>
                <a:cs typeface="Helvetica Neue"/>
                <a:sym typeface="Helvetica Neue"/>
              </a:rPr>
              <a:t>designed to be completed over a minimum of two years </a:t>
            </a:r>
            <a:endParaRPr sz="1800" b="0" i="0" u="none" strike="noStrike" cap="none">
              <a:solidFill>
                <a:schemeClr val="dk1"/>
              </a:solidFill>
              <a:latin typeface="Helvetica Neue"/>
              <a:ea typeface="Helvetica Neue"/>
              <a:cs typeface="Helvetica Neue"/>
              <a:sym typeface="Helvetica Neue"/>
            </a:endParaRPr>
          </a:p>
        </p:txBody>
      </p:sp>
      <p:sp>
        <p:nvSpPr>
          <p:cNvPr id="1024" name="Google Shape;1024;p46"/>
          <p:cNvSpPr txBox="1"/>
          <p:nvPr/>
        </p:nvSpPr>
        <p:spPr>
          <a:xfrm>
            <a:off x="7792706" y="3559803"/>
            <a:ext cx="424212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Helvetica Neue"/>
                <a:ea typeface="Helvetica Neue"/>
                <a:cs typeface="Helvetica Neue"/>
                <a:sym typeface="Helvetica Neue"/>
              </a:rPr>
              <a:t>prepares students to move into apprenticeships, traineeships, further education and training, university (via non-ATAR pathways) or directly into the workforce. </a:t>
            </a:r>
            <a:endParaRPr sz="1800" b="0" i="0" u="none" strike="noStrike" cap="none">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Helvetica Neue"/>
              <a:ea typeface="Helvetica Neue"/>
              <a:cs typeface="Helvetica Neue"/>
              <a:sym typeface="Helvetica Neue"/>
            </a:endParaRPr>
          </a:p>
        </p:txBody>
      </p:sp>
      <p:sp>
        <p:nvSpPr>
          <p:cNvPr id="1025" name="Google Shape;1025;p46"/>
          <p:cNvSpPr txBox="1"/>
          <p:nvPr/>
        </p:nvSpPr>
        <p:spPr>
          <a:xfrm>
            <a:off x="7924800" y="5460304"/>
            <a:ext cx="39325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Helvetica Neue"/>
                <a:ea typeface="Helvetica Neue"/>
                <a:cs typeface="Helvetica Neue"/>
                <a:sym typeface="Helvetica Neue"/>
              </a:rPr>
              <a:t>No exams. No ATAR score. Assessments competency based. </a:t>
            </a:r>
            <a:endParaRPr sz="1800" b="0" i="0" u="none" strike="noStrike" cap="none">
              <a:solidFill>
                <a:schemeClr val="dk1"/>
              </a:solidFill>
              <a:latin typeface="Helvetica Neue"/>
              <a:ea typeface="Helvetica Neue"/>
              <a:cs typeface="Helvetica Neue"/>
              <a:sym typeface="Helvetica Neue"/>
            </a:endParaRPr>
          </a:p>
        </p:txBody>
      </p:sp>
      <p:sp>
        <p:nvSpPr>
          <p:cNvPr id="1026" name="Google Shape;1026;p46"/>
          <p:cNvSpPr/>
          <p:nvPr/>
        </p:nvSpPr>
        <p:spPr>
          <a:xfrm>
            <a:off x="6735038" y="2009259"/>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7" name="Google Shape;1027;p46"/>
          <p:cNvSpPr/>
          <p:nvPr/>
        </p:nvSpPr>
        <p:spPr>
          <a:xfrm>
            <a:off x="6694980" y="33739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8" name="Google Shape;1028;p46"/>
          <p:cNvSpPr/>
          <p:nvPr/>
        </p:nvSpPr>
        <p:spPr>
          <a:xfrm>
            <a:off x="6765144" y="5401106"/>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29" name="Google Shape;1029;p46"/>
          <p:cNvPicPr preferRelativeResize="0"/>
          <p:nvPr/>
        </p:nvPicPr>
        <p:blipFill rotWithShape="1">
          <a:blip r:embed="rId3">
            <a:alphaModFix/>
          </a:blip>
          <a:srcRect/>
          <a:stretch/>
        </p:blipFill>
        <p:spPr>
          <a:xfrm>
            <a:off x="7000083" y="601096"/>
            <a:ext cx="526320" cy="529006"/>
          </a:xfrm>
          <a:prstGeom prst="rect">
            <a:avLst/>
          </a:prstGeom>
          <a:noFill/>
          <a:ln>
            <a:noFill/>
          </a:ln>
        </p:spPr>
      </p:pic>
      <p:pic>
        <p:nvPicPr>
          <p:cNvPr id="1030" name="Google Shape;1030;p46"/>
          <p:cNvPicPr preferRelativeResize="0"/>
          <p:nvPr/>
        </p:nvPicPr>
        <p:blipFill rotWithShape="1">
          <a:blip r:embed="rId4">
            <a:alphaModFix/>
          </a:blip>
          <a:srcRect/>
          <a:stretch/>
        </p:blipFill>
        <p:spPr>
          <a:xfrm>
            <a:off x="6881115" y="2285878"/>
            <a:ext cx="824468" cy="576507"/>
          </a:xfrm>
          <a:prstGeom prst="rect">
            <a:avLst/>
          </a:prstGeom>
          <a:noFill/>
          <a:ln>
            <a:noFill/>
          </a:ln>
        </p:spPr>
      </p:pic>
      <p:sp>
        <p:nvSpPr>
          <p:cNvPr id="1031" name="Google Shape;1031;p46"/>
          <p:cNvSpPr/>
          <p:nvPr/>
        </p:nvSpPr>
        <p:spPr>
          <a:xfrm>
            <a:off x="6694980" y="3724992"/>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32" name="Google Shape;1032;p46" descr="Apprentice icon | St Christopher's Fellowship"/>
          <p:cNvPicPr preferRelativeResize="0"/>
          <p:nvPr/>
        </p:nvPicPr>
        <p:blipFill rotWithShape="1">
          <a:blip r:embed="rId5">
            <a:alphaModFix/>
          </a:blip>
          <a:srcRect/>
          <a:stretch/>
        </p:blipFill>
        <p:spPr>
          <a:xfrm>
            <a:off x="6989728" y="3943350"/>
            <a:ext cx="535820" cy="609815"/>
          </a:xfrm>
          <a:prstGeom prst="rect">
            <a:avLst/>
          </a:prstGeom>
          <a:noFill/>
          <a:ln>
            <a:noFill/>
          </a:ln>
        </p:spPr>
      </p:pic>
      <p:pic>
        <p:nvPicPr>
          <p:cNvPr id="1033" name="Google Shape;1033;p46"/>
          <p:cNvPicPr preferRelativeResize="0"/>
          <p:nvPr/>
        </p:nvPicPr>
        <p:blipFill rotWithShape="1">
          <a:blip r:embed="rId6">
            <a:alphaModFix/>
          </a:blip>
          <a:srcRect/>
          <a:stretch/>
        </p:blipFill>
        <p:spPr>
          <a:xfrm>
            <a:off x="6929197" y="5573293"/>
            <a:ext cx="761255" cy="712036"/>
          </a:xfrm>
          <a:prstGeom prst="rect">
            <a:avLst/>
          </a:prstGeom>
          <a:noFill/>
          <a:ln>
            <a:noFill/>
          </a:ln>
        </p:spPr>
      </p:pic>
      <p:pic>
        <p:nvPicPr>
          <p:cNvPr id="1034" name="Google Shape;1034;p46" descr="Vocational Education &amp; Training and VCE VM"/>
          <p:cNvPicPr preferRelativeResize="0"/>
          <p:nvPr/>
        </p:nvPicPr>
        <p:blipFill rotWithShape="1">
          <a:blip r:embed="rId7">
            <a:alphaModFix/>
          </a:blip>
          <a:srcRect/>
          <a:stretch/>
        </p:blipFill>
        <p:spPr>
          <a:xfrm>
            <a:off x="1100861" y="3926544"/>
            <a:ext cx="3556000" cy="2286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9"/>
        <p:cNvGrpSpPr/>
        <p:nvPr/>
      </p:nvGrpSpPr>
      <p:grpSpPr>
        <a:xfrm>
          <a:off x="0" y="0"/>
          <a:ext cx="0" cy="0"/>
          <a:chOff x="0" y="0"/>
          <a:chExt cx="0" cy="0"/>
        </a:xfrm>
      </p:grpSpPr>
      <p:sp>
        <p:nvSpPr>
          <p:cNvPr id="1040" name="Google Shape;1040;p47"/>
          <p:cNvSpPr/>
          <p:nvPr/>
        </p:nvSpPr>
        <p:spPr>
          <a:xfrm>
            <a:off x="-9386"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1" name="Google Shape;1041;p47"/>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2" name="Google Shape;1042;p47"/>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3" name="Google Shape;1043;p47"/>
          <p:cNvSpPr txBox="1"/>
          <p:nvPr/>
        </p:nvSpPr>
        <p:spPr>
          <a:xfrm>
            <a:off x="8196956" y="451780"/>
            <a:ext cx="345603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Helvetica Neue"/>
                <a:ea typeface="Helvetica Neue"/>
                <a:cs typeface="Helvetica Neue"/>
                <a:sym typeface="Helvetica Neue"/>
              </a:rPr>
              <a:t>VCE VM Application</a:t>
            </a:r>
            <a:endParaRPr sz="1400" b="0" i="0" u="none" strike="noStrike" cap="none">
              <a:solidFill>
                <a:srgbClr val="000000"/>
              </a:solidFill>
              <a:latin typeface="Helvetica Neue"/>
              <a:ea typeface="Helvetica Neue"/>
              <a:cs typeface="Helvetica Neue"/>
              <a:sym typeface="Helvetica Neue"/>
            </a:endParaRPr>
          </a:p>
        </p:txBody>
      </p:sp>
      <p:sp>
        <p:nvSpPr>
          <p:cNvPr id="1044" name="Google Shape;1044;p47"/>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5" name="Google Shape;1045;p47"/>
          <p:cNvSpPr/>
          <p:nvPr/>
        </p:nvSpPr>
        <p:spPr>
          <a:xfrm>
            <a:off x="6890511" y="2023336"/>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6" name="Google Shape;1046;p47"/>
          <p:cNvSpPr txBox="1"/>
          <p:nvPr/>
        </p:nvSpPr>
        <p:spPr>
          <a:xfrm>
            <a:off x="8153416" y="2305960"/>
            <a:ext cx="370287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Limited places</a:t>
            </a:r>
            <a:endParaRPr sz="1400" b="0" i="0" u="none" strike="noStrike" cap="none">
              <a:solidFill>
                <a:srgbClr val="000000"/>
              </a:solidFill>
              <a:latin typeface="Helvetica Neue"/>
              <a:ea typeface="Helvetica Neue"/>
              <a:cs typeface="Helvetica Neue"/>
              <a:sym typeface="Helvetica Neue"/>
            </a:endParaRPr>
          </a:p>
        </p:txBody>
      </p:sp>
      <p:sp>
        <p:nvSpPr>
          <p:cNvPr id="1047" name="Google Shape;1047;p47"/>
          <p:cNvSpPr/>
          <p:nvPr/>
        </p:nvSpPr>
        <p:spPr>
          <a:xfrm>
            <a:off x="6521570" y="3546061"/>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8" name="Google Shape;1048;p47"/>
          <p:cNvSpPr/>
          <p:nvPr/>
        </p:nvSpPr>
        <p:spPr>
          <a:xfrm>
            <a:off x="6909512" y="3685961"/>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9" name="Google Shape;1049;p47"/>
          <p:cNvSpPr txBox="1"/>
          <p:nvPr/>
        </p:nvSpPr>
        <p:spPr>
          <a:xfrm>
            <a:off x="8120843" y="4022594"/>
            <a:ext cx="376801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By application form and interview</a:t>
            </a:r>
            <a:endParaRPr sz="1400" b="0" i="0" u="none" strike="noStrike" cap="none">
              <a:solidFill>
                <a:srgbClr val="000000"/>
              </a:solidFill>
              <a:latin typeface="Helvetica Neue"/>
              <a:ea typeface="Helvetica Neue"/>
              <a:cs typeface="Helvetica Neue"/>
              <a:sym typeface="Helvetica Neue"/>
            </a:endParaRPr>
          </a:p>
        </p:txBody>
      </p:sp>
      <p:sp>
        <p:nvSpPr>
          <p:cNvPr id="1050" name="Google Shape;1050;p47"/>
          <p:cNvSpPr/>
          <p:nvPr/>
        </p:nvSpPr>
        <p:spPr>
          <a:xfrm>
            <a:off x="6521570" y="5215691"/>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1" name="Google Shape;1051;p47"/>
          <p:cNvSpPr/>
          <p:nvPr/>
        </p:nvSpPr>
        <p:spPr>
          <a:xfrm>
            <a:off x="6932703" y="528165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2" name="Google Shape;1052;p47"/>
          <p:cNvSpPr txBox="1"/>
          <p:nvPr/>
        </p:nvSpPr>
        <p:spPr>
          <a:xfrm>
            <a:off x="8146636" y="5275182"/>
            <a:ext cx="3556674"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Helvetica Neue"/>
                <a:ea typeface="Helvetica Neue"/>
                <a:cs typeface="Helvetica Neue"/>
                <a:sym typeface="Helvetica Neue"/>
              </a:rPr>
              <a:t> </a:t>
            </a:r>
            <a:r>
              <a:rPr lang="en-US" sz="2000" b="0" i="0" u="none" strike="noStrike" cap="none">
                <a:solidFill>
                  <a:schemeClr val="dk1"/>
                </a:solidFill>
                <a:latin typeface="Helvetica Neue"/>
                <a:ea typeface="Helvetica Neue"/>
                <a:cs typeface="Helvetica Neue"/>
                <a:sym typeface="Helvetica Neue"/>
              </a:rPr>
              <a:t>Note: You must also pick the VCE course just in case you are unsuccessful in getting a VCE VM enrolment</a:t>
            </a:r>
            <a:endParaRPr sz="1400" b="0" i="0" u="none" strike="noStrike" cap="none">
              <a:solidFill>
                <a:srgbClr val="000000"/>
              </a:solidFill>
              <a:latin typeface="Helvetica Neue"/>
              <a:ea typeface="Helvetica Neue"/>
              <a:cs typeface="Helvetica Neue"/>
              <a:sym typeface="Helvetica Neue"/>
            </a:endParaRPr>
          </a:p>
        </p:txBody>
      </p:sp>
      <p:sp>
        <p:nvSpPr>
          <p:cNvPr id="1053" name="Google Shape;1053;p47"/>
          <p:cNvSpPr txBox="1"/>
          <p:nvPr/>
        </p:nvSpPr>
        <p:spPr>
          <a:xfrm>
            <a:off x="201283" y="621492"/>
            <a:ext cx="5986462" cy="20005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 VM</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How do I apply?</a:t>
            </a:r>
            <a:endParaRPr sz="2800" b="0" i="0" u="none" strike="noStrike" cap="none">
              <a:solidFill>
                <a:schemeClr val="lt1"/>
              </a:solidFill>
              <a:latin typeface="Helvetica Neue"/>
              <a:ea typeface="Helvetica Neue"/>
              <a:cs typeface="Helvetica Neue"/>
              <a:sym typeface="Helvetica Neue"/>
            </a:endParaRPr>
          </a:p>
        </p:txBody>
      </p:sp>
      <p:pic>
        <p:nvPicPr>
          <p:cNvPr id="1054" name="Google Shape;1054;p47"/>
          <p:cNvPicPr preferRelativeResize="0"/>
          <p:nvPr/>
        </p:nvPicPr>
        <p:blipFill rotWithShape="1">
          <a:blip r:embed="rId3">
            <a:alphaModFix/>
          </a:blip>
          <a:srcRect/>
          <a:stretch/>
        </p:blipFill>
        <p:spPr>
          <a:xfrm>
            <a:off x="7033492" y="3856764"/>
            <a:ext cx="716549" cy="716549"/>
          </a:xfrm>
          <a:prstGeom prst="rect">
            <a:avLst/>
          </a:prstGeom>
          <a:noFill/>
          <a:ln>
            <a:noFill/>
          </a:ln>
        </p:spPr>
      </p:pic>
      <p:pic>
        <p:nvPicPr>
          <p:cNvPr id="1055" name="Google Shape;1055;p47"/>
          <p:cNvPicPr preferRelativeResize="0"/>
          <p:nvPr/>
        </p:nvPicPr>
        <p:blipFill rotWithShape="1">
          <a:blip r:embed="rId4">
            <a:alphaModFix/>
          </a:blip>
          <a:srcRect/>
          <a:stretch/>
        </p:blipFill>
        <p:spPr>
          <a:xfrm>
            <a:off x="7039455" y="2215635"/>
            <a:ext cx="758522" cy="564175"/>
          </a:xfrm>
          <a:prstGeom prst="rect">
            <a:avLst/>
          </a:prstGeom>
          <a:noFill/>
          <a:ln>
            <a:noFill/>
          </a:ln>
        </p:spPr>
      </p:pic>
      <p:grpSp>
        <p:nvGrpSpPr>
          <p:cNvPr id="1056" name="Google Shape;1056;p47"/>
          <p:cNvGrpSpPr/>
          <p:nvPr/>
        </p:nvGrpSpPr>
        <p:grpSpPr>
          <a:xfrm>
            <a:off x="6909512" y="376802"/>
            <a:ext cx="990594" cy="985148"/>
            <a:chOff x="6806238" y="2674186"/>
            <a:chExt cx="1466491" cy="1466491"/>
          </a:xfrm>
        </p:grpSpPr>
        <p:sp>
          <p:nvSpPr>
            <p:cNvPr id="1057" name="Google Shape;1057;p47"/>
            <p:cNvSpPr/>
            <p:nvPr/>
          </p:nvSpPr>
          <p:spPr>
            <a:xfrm>
              <a:off x="6806238" y="2674186"/>
              <a:ext cx="1466491" cy="1466491"/>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58" name="Google Shape;1058;p47"/>
            <p:cNvPicPr preferRelativeResize="0"/>
            <p:nvPr/>
          </p:nvPicPr>
          <p:blipFill rotWithShape="1">
            <a:blip r:embed="rId5">
              <a:alphaModFix/>
            </a:blip>
            <a:srcRect/>
            <a:stretch/>
          </p:blipFill>
          <p:spPr>
            <a:xfrm>
              <a:off x="7031502" y="2928989"/>
              <a:ext cx="990313" cy="978662"/>
            </a:xfrm>
            <a:prstGeom prst="rect">
              <a:avLst/>
            </a:prstGeom>
            <a:noFill/>
            <a:ln>
              <a:noFill/>
            </a:ln>
          </p:spPr>
        </p:pic>
      </p:grpSp>
      <p:pic>
        <p:nvPicPr>
          <p:cNvPr id="1059" name="Google Shape;1059;p47"/>
          <p:cNvPicPr preferRelativeResize="0"/>
          <p:nvPr/>
        </p:nvPicPr>
        <p:blipFill rotWithShape="1">
          <a:blip r:embed="rId6">
            <a:alphaModFix/>
          </a:blip>
          <a:srcRect/>
          <a:stretch/>
        </p:blipFill>
        <p:spPr>
          <a:xfrm>
            <a:off x="7201134" y="5523141"/>
            <a:ext cx="621122" cy="640737"/>
          </a:xfrm>
          <a:prstGeom prst="rect">
            <a:avLst/>
          </a:prstGeom>
          <a:noFill/>
          <a:ln>
            <a:noFill/>
          </a:ln>
        </p:spPr>
      </p:pic>
      <p:pic>
        <p:nvPicPr>
          <p:cNvPr id="1060" name="Google Shape;1060;p47" descr="Vocational Education &amp; Training and VCE VM"/>
          <p:cNvPicPr preferRelativeResize="0"/>
          <p:nvPr/>
        </p:nvPicPr>
        <p:blipFill rotWithShape="1">
          <a:blip r:embed="rId7">
            <a:alphaModFix/>
          </a:blip>
          <a:srcRect/>
          <a:stretch/>
        </p:blipFill>
        <p:spPr>
          <a:xfrm>
            <a:off x="1425176" y="3877878"/>
            <a:ext cx="3556000" cy="2286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5"/>
        <p:cNvGrpSpPr/>
        <p:nvPr/>
      </p:nvGrpSpPr>
      <p:grpSpPr>
        <a:xfrm>
          <a:off x="0" y="0"/>
          <a:ext cx="0" cy="0"/>
          <a:chOff x="0" y="0"/>
          <a:chExt cx="0" cy="0"/>
        </a:xfrm>
      </p:grpSpPr>
      <p:sp>
        <p:nvSpPr>
          <p:cNvPr id="1066" name="Google Shape;1066;p49"/>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7" name="Google Shape;1067;p49"/>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8" name="Google Shape;1068;p49"/>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9" name="Google Shape;1069;p49"/>
          <p:cNvSpPr txBox="1"/>
          <p:nvPr/>
        </p:nvSpPr>
        <p:spPr>
          <a:xfrm>
            <a:off x="8120843" y="267114"/>
            <a:ext cx="345603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Helvetica Neue"/>
                <a:ea typeface="Helvetica Neue"/>
                <a:cs typeface="Helvetica Neue"/>
                <a:sym typeface="Helvetica Neue"/>
              </a:rPr>
              <a:t>A Balanced Program</a:t>
            </a:r>
            <a:endParaRPr sz="1400" b="0" i="0" u="none" strike="noStrike" cap="none">
              <a:solidFill>
                <a:srgbClr val="000000"/>
              </a:solidFill>
              <a:latin typeface="Helvetica Neue"/>
              <a:ea typeface="Helvetica Neue"/>
              <a:cs typeface="Helvetica Neue"/>
              <a:sym typeface="Helvetica Neue"/>
            </a:endParaRPr>
          </a:p>
        </p:txBody>
      </p:sp>
      <p:sp>
        <p:nvSpPr>
          <p:cNvPr id="1070" name="Google Shape;1070;p49"/>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1" name="Google Shape;1071;p49"/>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2" name="Google Shape;1072;p49"/>
          <p:cNvSpPr txBox="1"/>
          <p:nvPr/>
        </p:nvSpPr>
        <p:spPr>
          <a:xfrm>
            <a:off x="8153416" y="2079316"/>
            <a:ext cx="370287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Four days per week of school</a:t>
            </a:r>
            <a:endParaRPr sz="1400" b="0" i="0" u="none" strike="noStrike" cap="none">
              <a:solidFill>
                <a:srgbClr val="000000"/>
              </a:solidFill>
              <a:latin typeface="Helvetica Neue"/>
              <a:ea typeface="Helvetica Neue"/>
              <a:cs typeface="Helvetica Neue"/>
              <a:sym typeface="Helvetica Neue"/>
            </a:endParaRPr>
          </a:p>
        </p:txBody>
      </p:sp>
      <p:sp>
        <p:nvSpPr>
          <p:cNvPr id="1073" name="Google Shape;1073;p49"/>
          <p:cNvSpPr/>
          <p:nvPr/>
        </p:nvSpPr>
        <p:spPr>
          <a:xfrm>
            <a:off x="6521570" y="3546061"/>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4" name="Google Shape;1074;p49"/>
          <p:cNvSpPr/>
          <p:nvPr/>
        </p:nvSpPr>
        <p:spPr>
          <a:xfrm>
            <a:off x="6890512" y="3678102"/>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5" name="Google Shape;1075;p49"/>
          <p:cNvSpPr txBox="1"/>
          <p:nvPr/>
        </p:nvSpPr>
        <p:spPr>
          <a:xfrm>
            <a:off x="8084810" y="3820417"/>
            <a:ext cx="3768019"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One day per week of (additional) VET</a:t>
            </a:r>
            <a:endParaRPr sz="1400" b="0" i="0" u="none" strike="noStrike" cap="none">
              <a:solidFill>
                <a:srgbClr val="000000"/>
              </a:solidFill>
              <a:latin typeface="Helvetica Neue"/>
              <a:ea typeface="Helvetica Neue"/>
              <a:cs typeface="Helvetica Neue"/>
              <a:sym typeface="Helvetica Neue"/>
            </a:endParaRPr>
          </a:p>
        </p:txBody>
      </p:sp>
      <p:sp>
        <p:nvSpPr>
          <p:cNvPr id="1076" name="Google Shape;1076;p49"/>
          <p:cNvSpPr/>
          <p:nvPr/>
        </p:nvSpPr>
        <p:spPr>
          <a:xfrm>
            <a:off x="6521570" y="519161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7" name="Google Shape;1077;p49"/>
          <p:cNvSpPr/>
          <p:nvPr/>
        </p:nvSpPr>
        <p:spPr>
          <a:xfrm>
            <a:off x="6932703" y="528165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8" name="Google Shape;1078;p49"/>
          <p:cNvSpPr txBox="1"/>
          <p:nvPr/>
        </p:nvSpPr>
        <p:spPr>
          <a:xfrm>
            <a:off x="7888472" y="5579657"/>
            <a:ext cx="4202887"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Helvetica Neue"/>
                <a:ea typeface="Helvetica Neue"/>
                <a:cs typeface="Helvetica Neue"/>
                <a:sym typeface="Helvetica Neue"/>
              </a:rPr>
              <a:t>  </a:t>
            </a:r>
            <a:r>
              <a:rPr lang="en-US" sz="2000" b="0" i="0" u="none" strike="noStrike" cap="none">
                <a:solidFill>
                  <a:schemeClr val="dk1"/>
                </a:solidFill>
                <a:latin typeface="Helvetica Neue"/>
                <a:ea typeface="Helvetica Neue"/>
                <a:cs typeface="Helvetica Neue"/>
                <a:sym typeface="Helvetica Neue"/>
              </a:rPr>
              <a:t>a week of work experience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Helvetica Neue"/>
                <a:ea typeface="Helvetica Neue"/>
                <a:cs typeface="Helvetica Neue"/>
                <a:sym typeface="Helvetica Neue"/>
              </a:rPr>
              <a:t>each term</a:t>
            </a:r>
            <a:endParaRPr sz="2000" b="0" i="0" u="none" strike="noStrike" cap="none">
              <a:solidFill>
                <a:schemeClr val="dk1"/>
              </a:solidFill>
              <a:latin typeface="Helvetica Neue"/>
              <a:ea typeface="Helvetica Neue"/>
              <a:cs typeface="Helvetica Neue"/>
              <a:sym typeface="Helvetica Neue"/>
            </a:endParaRPr>
          </a:p>
        </p:txBody>
      </p:sp>
      <p:sp>
        <p:nvSpPr>
          <p:cNvPr id="1079" name="Google Shape;1079;p49"/>
          <p:cNvSpPr txBox="1"/>
          <p:nvPr/>
        </p:nvSpPr>
        <p:spPr>
          <a:xfrm>
            <a:off x="121269" y="805758"/>
            <a:ext cx="5986462" cy="20005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 VM</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How is it structured?</a:t>
            </a:r>
            <a:endParaRPr sz="2800" b="0" i="0" u="none" strike="noStrike" cap="none">
              <a:solidFill>
                <a:schemeClr val="lt1"/>
              </a:solidFill>
              <a:latin typeface="Helvetica Neue"/>
              <a:ea typeface="Helvetica Neue"/>
              <a:cs typeface="Helvetica Neue"/>
              <a:sym typeface="Helvetica Neue"/>
            </a:endParaRPr>
          </a:p>
        </p:txBody>
      </p:sp>
      <p:pic>
        <p:nvPicPr>
          <p:cNvPr id="1080" name="Google Shape;1080;p49"/>
          <p:cNvPicPr preferRelativeResize="0"/>
          <p:nvPr/>
        </p:nvPicPr>
        <p:blipFill rotWithShape="1">
          <a:blip r:embed="rId3">
            <a:alphaModFix/>
          </a:blip>
          <a:srcRect/>
          <a:stretch/>
        </p:blipFill>
        <p:spPr>
          <a:xfrm flipH="1">
            <a:off x="6890511" y="317304"/>
            <a:ext cx="1099950" cy="1099950"/>
          </a:xfrm>
          <a:prstGeom prst="rect">
            <a:avLst/>
          </a:prstGeom>
          <a:noFill/>
          <a:ln>
            <a:noFill/>
          </a:ln>
        </p:spPr>
      </p:pic>
      <p:pic>
        <p:nvPicPr>
          <p:cNvPr id="1081" name="Google Shape;1081;p49"/>
          <p:cNvPicPr preferRelativeResize="0"/>
          <p:nvPr/>
        </p:nvPicPr>
        <p:blipFill rotWithShape="1">
          <a:blip r:embed="rId4">
            <a:alphaModFix/>
          </a:blip>
          <a:srcRect/>
          <a:stretch/>
        </p:blipFill>
        <p:spPr>
          <a:xfrm>
            <a:off x="7063902" y="2263370"/>
            <a:ext cx="794009" cy="546846"/>
          </a:xfrm>
          <a:prstGeom prst="rect">
            <a:avLst/>
          </a:prstGeom>
          <a:noFill/>
          <a:ln>
            <a:noFill/>
          </a:ln>
        </p:spPr>
      </p:pic>
      <p:pic>
        <p:nvPicPr>
          <p:cNvPr id="1082" name="Google Shape;1082;p49"/>
          <p:cNvPicPr preferRelativeResize="0"/>
          <p:nvPr/>
        </p:nvPicPr>
        <p:blipFill rotWithShape="1">
          <a:blip r:embed="rId5">
            <a:alphaModFix/>
          </a:blip>
          <a:srcRect/>
          <a:stretch/>
        </p:blipFill>
        <p:spPr>
          <a:xfrm>
            <a:off x="7133473" y="5516476"/>
            <a:ext cx="651752" cy="586773"/>
          </a:xfrm>
          <a:prstGeom prst="rect">
            <a:avLst/>
          </a:prstGeom>
          <a:noFill/>
          <a:ln>
            <a:noFill/>
          </a:ln>
        </p:spPr>
      </p:pic>
      <p:pic>
        <p:nvPicPr>
          <p:cNvPr id="1083" name="Google Shape;1083;p49"/>
          <p:cNvPicPr preferRelativeResize="0"/>
          <p:nvPr/>
        </p:nvPicPr>
        <p:blipFill rotWithShape="1">
          <a:blip r:embed="rId6">
            <a:alphaModFix/>
          </a:blip>
          <a:srcRect/>
          <a:stretch/>
        </p:blipFill>
        <p:spPr>
          <a:xfrm>
            <a:off x="7063902" y="3840252"/>
            <a:ext cx="713389" cy="704996"/>
          </a:xfrm>
          <a:prstGeom prst="rect">
            <a:avLst/>
          </a:prstGeom>
          <a:noFill/>
          <a:ln>
            <a:noFill/>
          </a:ln>
        </p:spPr>
      </p:pic>
      <p:pic>
        <p:nvPicPr>
          <p:cNvPr id="1084" name="Google Shape;1084;p49" descr="Vocational Education &amp; Training and VCE VM"/>
          <p:cNvPicPr preferRelativeResize="0"/>
          <p:nvPr/>
        </p:nvPicPr>
        <p:blipFill rotWithShape="1">
          <a:blip r:embed="rId7">
            <a:alphaModFix/>
          </a:blip>
          <a:srcRect/>
          <a:stretch/>
        </p:blipFill>
        <p:spPr>
          <a:xfrm>
            <a:off x="1407349" y="3928673"/>
            <a:ext cx="3556000" cy="2286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9"/>
        <p:cNvGrpSpPr/>
        <p:nvPr/>
      </p:nvGrpSpPr>
      <p:grpSpPr>
        <a:xfrm>
          <a:off x="0" y="0"/>
          <a:ext cx="0" cy="0"/>
          <a:chOff x="0" y="0"/>
          <a:chExt cx="0" cy="0"/>
        </a:xfrm>
      </p:grpSpPr>
      <p:sp>
        <p:nvSpPr>
          <p:cNvPr id="1090" name="Google Shape;1090;p102"/>
          <p:cNvSpPr/>
          <p:nvPr/>
        </p:nvSpPr>
        <p:spPr>
          <a:xfrm>
            <a:off x="22197" y="-35858"/>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1" name="Google Shape;1091;p102"/>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2" name="Google Shape;1092;p102"/>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3" name="Google Shape;1093;p102"/>
          <p:cNvSpPr txBox="1"/>
          <p:nvPr/>
        </p:nvSpPr>
        <p:spPr>
          <a:xfrm>
            <a:off x="7899205" y="314234"/>
            <a:ext cx="4091512"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Helvetica Neue"/>
                <a:ea typeface="Helvetica Neue"/>
                <a:cs typeface="Helvetica Neue"/>
                <a:sym typeface="Helvetica Neue"/>
              </a:rPr>
              <a:t>To be eligible to receive the VCE VM </a:t>
            </a:r>
            <a:endParaRPr sz="3200" b="1" i="0" u="none" strike="noStrike" cap="none">
              <a:solidFill>
                <a:schemeClr val="dk1"/>
              </a:solidFill>
              <a:latin typeface="Helvetica Neue"/>
              <a:ea typeface="Helvetica Neue"/>
              <a:cs typeface="Helvetica Neue"/>
              <a:sym typeface="Helvetica Neue"/>
            </a:endParaRPr>
          </a:p>
        </p:txBody>
      </p:sp>
      <p:sp>
        <p:nvSpPr>
          <p:cNvPr id="1094" name="Google Shape;1094;p102"/>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5" name="Google Shape;1095;p102"/>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6" name="Google Shape;1096;p102"/>
          <p:cNvSpPr txBox="1"/>
          <p:nvPr/>
        </p:nvSpPr>
        <p:spPr>
          <a:xfrm>
            <a:off x="7989113" y="1940247"/>
            <a:ext cx="38673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Complete a minimum of 16 units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(across Year 11 and 12) including a minimum of:</a:t>
            </a:r>
            <a:endParaRPr sz="1400" b="0" i="0" u="none" strike="noStrike" cap="none">
              <a:solidFill>
                <a:srgbClr val="000000"/>
              </a:solidFill>
              <a:latin typeface="Arial"/>
              <a:ea typeface="Arial"/>
              <a:cs typeface="Arial"/>
              <a:sym typeface="Arial"/>
            </a:endParaRPr>
          </a:p>
        </p:txBody>
      </p:sp>
      <p:sp>
        <p:nvSpPr>
          <p:cNvPr id="1097" name="Google Shape;1097;p102"/>
          <p:cNvSpPr/>
          <p:nvPr/>
        </p:nvSpPr>
        <p:spPr>
          <a:xfrm>
            <a:off x="6521570" y="3546061"/>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8" name="Google Shape;1098;p102"/>
          <p:cNvSpPr/>
          <p:nvPr/>
        </p:nvSpPr>
        <p:spPr>
          <a:xfrm>
            <a:off x="6890512" y="3678102"/>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9" name="Google Shape;1099;p102"/>
          <p:cNvSpPr txBox="1"/>
          <p:nvPr/>
        </p:nvSpPr>
        <p:spPr>
          <a:xfrm>
            <a:off x="8075241" y="3642690"/>
            <a:ext cx="37680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Literacy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3 VCE VM Literacy or VCE English units </a:t>
            </a:r>
            <a:endParaRPr sz="2000" b="1" i="0" u="none" strike="noStrike" cap="none">
              <a:solidFill>
                <a:schemeClr val="dk1"/>
              </a:solidFill>
              <a:latin typeface="Helvetica Neue"/>
              <a:ea typeface="Helvetica Neue"/>
              <a:cs typeface="Helvetica Neue"/>
              <a:sym typeface="Helvetica Neue"/>
            </a:endParaRPr>
          </a:p>
        </p:txBody>
      </p:sp>
      <p:sp>
        <p:nvSpPr>
          <p:cNvPr id="1100" name="Google Shape;1100;p102"/>
          <p:cNvSpPr/>
          <p:nvPr/>
        </p:nvSpPr>
        <p:spPr>
          <a:xfrm>
            <a:off x="6521570" y="519161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1" name="Google Shape;1101;p102"/>
          <p:cNvSpPr/>
          <p:nvPr/>
        </p:nvSpPr>
        <p:spPr>
          <a:xfrm>
            <a:off x="6932703" y="528165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2" name="Google Shape;1102;p102"/>
          <p:cNvSpPr txBox="1"/>
          <p:nvPr/>
        </p:nvSpPr>
        <p:spPr>
          <a:xfrm>
            <a:off x="7967464" y="5186467"/>
            <a:ext cx="4202887" cy="1384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Helvetica Neue"/>
                <a:ea typeface="Helvetica Neue"/>
                <a:cs typeface="Helvetica Neue"/>
                <a:sym typeface="Helvetica Neue"/>
              </a:rPr>
              <a:t> </a:t>
            </a:r>
            <a:r>
              <a:rPr lang="en-US" sz="2000" b="1" i="0" u="none" strike="noStrike" cap="none">
                <a:solidFill>
                  <a:schemeClr val="dk1"/>
                </a:solidFill>
                <a:latin typeface="Helvetica Neue"/>
                <a:ea typeface="Helvetica Neue"/>
                <a:cs typeface="Helvetica Neue"/>
                <a:sym typeface="Helvetica Neue"/>
              </a:rPr>
              <a:t>Numeracy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2 VCE VM Numeracy or VCE Mathematics units (most students will complete 4 units) </a:t>
            </a:r>
            <a:endParaRPr sz="1400" b="0" i="0" u="none" strike="noStrike" cap="none">
              <a:solidFill>
                <a:srgbClr val="000000"/>
              </a:solidFill>
              <a:latin typeface="Arial"/>
              <a:ea typeface="Arial"/>
              <a:cs typeface="Arial"/>
              <a:sym typeface="Arial"/>
            </a:endParaRPr>
          </a:p>
        </p:txBody>
      </p:sp>
      <p:sp>
        <p:nvSpPr>
          <p:cNvPr id="1103" name="Google Shape;1103;p102"/>
          <p:cNvSpPr txBox="1"/>
          <p:nvPr/>
        </p:nvSpPr>
        <p:spPr>
          <a:xfrm>
            <a:off x="201283" y="718697"/>
            <a:ext cx="5986462" cy="20005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 VM</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How is it structured?</a:t>
            </a:r>
            <a:endParaRPr sz="2800" b="0" i="0" u="none" strike="noStrike" cap="none">
              <a:solidFill>
                <a:schemeClr val="lt1"/>
              </a:solidFill>
              <a:latin typeface="Helvetica Neue"/>
              <a:ea typeface="Helvetica Neue"/>
              <a:cs typeface="Helvetica Neue"/>
              <a:sym typeface="Helvetica Neue"/>
            </a:endParaRPr>
          </a:p>
        </p:txBody>
      </p:sp>
      <p:pic>
        <p:nvPicPr>
          <p:cNvPr id="1104" name="Google Shape;1104;p102"/>
          <p:cNvPicPr preferRelativeResize="0"/>
          <p:nvPr/>
        </p:nvPicPr>
        <p:blipFill rotWithShape="1">
          <a:blip r:embed="rId3">
            <a:alphaModFix/>
          </a:blip>
          <a:srcRect/>
          <a:stretch/>
        </p:blipFill>
        <p:spPr>
          <a:xfrm>
            <a:off x="7150034" y="3843619"/>
            <a:ext cx="665685" cy="665685"/>
          </a:xfrm>
          <a:prstGeom prst="rect">
            <a:avLst/>
          </a:prstGeom>
          <a:noFill/>
          <a:ln>
            <a:noFill/>
          </a:ln>
        </p:spPr>
      </p:pic>
      <p:pic>
        <p:nvPicPr>
          <p:cNvPr id="1105" name="Google Shape;1105;p102"/>
          <p:cNvPicPr preferRelativeResize="0"/>
          <p:nvPr/>
        </p:nvPicPr>
        <p:blipFill rotWithShape="1">
          <a:blip r:embed="rId4">
            <a:alphaModFix/>
          </a:blip>
          <a:srcRect/>
          <a:stretch/>
        </p:blipFill>
        <p:spPr>
          <a:xfrm>
            <a:off x="7021710" y="593855"/>
            <a:ext cx="794009" cy="546846"/>
          </a:xfrm>
          <a:prstGeom prst="rect">
            <a:avLst/>
          </a:prstGeom>
          <a:noFill/>
          <a:ln>
            <a:noFill/>
          </a:ln>
        </p:spPr>
      </p:pic>
      <p:pic>
        <p:nvPicPr>
          <p:cNvPr id="1106" name="Google Shape;1106;p102"/>
          <p:cNvPicPr preferRelativeResize="0"/>
          <p:nvPr/>
        </p:nvPicPr>
        <p:blipFill rotWithShape="1">
          <a:blip r:embed="rId5">
            <a:alphaModFix/>
          </a:blip>
          <a:srcRect/>
          <a:stretch/>
        </p:blipFill>
        <p:spPr>
          <a:xfrm>
            <a:off x="7165490" y="2283567"/>
            <a:ext cx="506341" cy="506341"/>
          </a:xfrm>
          <a:prstGeom prst="rect">
            <a:avLst/>
          </a:prstGeom>
          <a:noFill/>
          <a:ln>
            <a:noFill/>
          </a:ln>
        </p:spPr>
      </p:pic>
      <p:pic>
        <p:nvPicPr>
          <p:cNvPr id="1107" name="Google Shape;1107;p102" descr="Plus, Minus, Multiply and Equal To Mathematics Symbol, Education Maths Icon,  Web Element Vector Illustration Design Stock Vector - Illustration of  calculator, equal: 221888729"/>
          <p:cNvPicPr preferRelativeResize="0"/>
          <p:nvPr/>
        </p:nvPicPr>
        <p:blipFill rotWithShape="1">
          <a:blip r:embed="rId6">
            <a:alphaModFix/>
          </a:blip>
          <a:srcRect/>
          <a:stretch/>
        </p:blipFill>
        <p:spPr>
          <a:xfrm rot="10800000" flipH="1">
            <a:off x="7165490" y="5548880"/>
            <a:ext cx="615553" cy="615553"/>
          </a:xfrm>
          <a:prstGeom prst="rect">
            <a:avLst/>
          </a:prstGeom>
          <a:noFill/>
          <a:ln>
            <a:noFill/>
          </a:ln>
        </p:spPr>
      </p:pic>
      <p:pic>
        <p:nvPicPr>
          <p:cNvPr id="1108" name="Google Shape;1108;p102" descr="Vocational Education &amp; Training and VCE VM"/>
          <p:cNvPicPr preferRelativeResize="0"/>
          <p:nvPr/>
        </p:nvPicPr>
        <p:blipFill rotWithShape="1">
          <a:blip r:embed="rId7">
            <a:alphaModFix/>
          </a:blip>
          <a:srcRect/>
          <a:stretch/>
        </p:blipFill>
        <p:spPr>
          <a:xfrm>
            <a:off x="1414835" y="3925715"/>
            <a:ext cx="3556000" cy="2286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3"/>
        <p:cNvGrpSpPr/>
        <p:nvPr/>
      </p:nvGrpSpPr>
      <p:grpSpPr>
        <a:xfrm>
          <a:off x="0" y="0"/>
          <a:ext cx="0" cy="0"/>
          <a:chOff x="0" y="0"/>
          <a:chExt cx="0" cy="0"/>
        </a:xfrm>
      </p:grpSpPr>
      <p:sp>
        <p:nvSpPr>
          <p:cNvPr id="1114" name="Google Shape;1114;p50"/>
          <p:cNvSpPr/>
          <p:nvPr/>
        </p:nvSpPr>
        <p:spPr>
          <a:xfrm>
            <a:off x="-26885"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5" name="Google Shape;1115;p50"/>
          <p:cNvSpPr/>
          <p:nvPr/>
        </p:nvSpPr>
        <p:spPr>
          <a:xfrm>
            <a:off x="6583044" y="175749"/>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6" name="Google Shape;1116;p50"/>
          <p:cNvSpPr/>
          <p:nvPr/>
        </p:nvSpPr>
        <p:spPr>
          <a:xfrm>
            <a:off x="6850915" y="335553"/>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7" name="Google Shape;1117;p50"/>
          <p:cNvSpPr/>
          <p:nvPr/>
        </p:nvSpPr>
        <p:spPr>
          <a:xfrm>
            <a:off x="6558547" y="1810154"/>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8" name="Google Shape;1118;p50"/>
          <p:cNvSpPr/>
          <p:nvPr/>
        </p:nvSpPr>
        <p:spPr>
          <a:xfrm>
            <a:off x="6932703" y="1954821"/>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9" name="Google Shape;1119;p50"/>
          <p:cNvSpPr/>
          <p:nvPr/>
        </p:nvSpPr>
        <p:spPr>
          <a:xfrm>
            <a:off x="6558546" y="3415051"/>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0" name="Google Shape;1120;p50"/>
          <p:cNvSpPr/>
          <p:nvPr/>
        </p:nvSpPr>
        <p:spPr>
          <a:xfrm>
            <a:off x="6867274" y="3594213"/>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1" name="Google Shape;1121;p50"/>
          <p:cNvSpPr txBox="1"/>
          <p:nvPr/>
        </p:nvSpPr>
        <p:spPr>
          <a:xfrm>
            <a:off x="182514" y="674039"/>
            <a:ext cx="5986462" cy="20005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 VM</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How is it structured?</a:t>
            </a:r>
            <a:endParaRPr sz="2800" b="0" i="0" u="none" strike="noStrike" cap="none">
              <a:solidFill>
                <a:schemeClr val="lt1"/>
              </a:solidFill>
              <a:latin typeface="Helvetica Neue"/>
              <a:ea typeface="Helvetica Neue"/>
              <a:cs typeface="Helvetica Neue"/>
              <a:sym typeface="Helvetica Neue"/>
            </a:endParaRPr>
          </a:p>
        </p:txBody>
      </p:sp>
      <p:pic>
        <p:nvPicPr>
          <p:cNvPr id="1122" name="Google Shape;1122;p50"/>
          <p:cNvPicPr preferRelativeResize="0"/>
          <p:nvPr/>
        </p:nvPicPr>
        <p:blipFill rotWithShape="1">
          <a:blip r:embed="rId3">
            <a:alphaModFix/>
          </a:blip>
          <a:srcRect/>
          <a:stretch/>
        </p:blipFill>
        <p:spPr>
          <a:xfrm>
            <a:off x="7027201" y="634881"/>
            <a:ext cx="651752" cy="586773"/>
          </a:xfrm>
          <a:prstGeom prst="rect">
            <a:avLst/>
          </a:prstGeom>
          <a:noFill/>
          <a:ln>
            <a:noFill/>
          </a:ln>
        </p:spPr>
      </p:pic>
      <p:sp>
        <p:nvSpPr>
          <p:cNvPr id="1123" name="Google Shape;1123;p50"/>
          <p:cNvSpPr txBox="1"/>
          <p:nvPr/>
        </p:nvSpPr>
        <p:spPr>
          <a:xfrm>
            <a:off x="7946922" y="205528"/>
            <a:ext cx="4202887" cy="1384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Helvetica Neue"/>
                <a:ea typeface="Helvetica Neue"/>
                <a:cs typeface="Helvetica Neue"/>
                <a:sym typeface="Helvetica Neue"/>
              </a:rPr>
              <a:t> </a:t>
            </a:r>
            <a:r>
              <a:rPr lang="en-US" sz="2000" b="1" i="0" u="none" strike="noStrike" cap="none">
                <a:solidFill>
                  <a:schemeClr val="dk1"/>
                </a:solidFill>
                <a:latin typeface="Helvetica Neue"/>
                <a:ea typeface="Helvetica Neue"/>
                <a:cs typeface="Helvetica Neue"/>
                <a:sym typeface="Helvetica Neue"/>
              </a:rPr>
              <a:t>Work Related Skills</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2 VCE VM Work Related Skills units (most students will complete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4 units) </a:t>
            </a:r>
            <a:endParaRPr sz="2000" b="0" i="0" u="none" strike="noStrike" cap="none">
              <a:solidFill>
                <a:schemeClr val="dk1"/>
              </a:solidFill>
              <a:latin typeface="Helvetica Neue"/>
              <a:ea typeface="Helvetica Neue"/>
              <a:cs typeface="Helvetica Neue"/>
              <a:sym typeface="Helvetica Neue"/>
            </a:endParaRPr>
          </a:p>
        </p:txBody>
      </p:sp>
      <p:sp>
        <p:nvSpPr>
          <p:cNvPr id="1124" name="Google Shape;1124;p50"/>
          <p:cNvSpPr txBox="1"/>
          <p:nvPr/>
        </p:nvSpPr>
        <p:spPr>
          <a:xfrm>
            <a:off x="8206177" y="1863174"/>
            <a:ext cx="3702874"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Personal Development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2 VCE VM Personal Development Skills units (most students will complete four) </a:t>
            </a:r>
            <a:endParaRPr sz="2000" b="0" i="0" u="none" strike="noStrike" cap="none">
              <a:solidFill>
                <a:srgbClr val="000000"/>
              </a:solidFill>
              <a:latin typeface="Helvetica Neue"/>
              <a:ea typeface="Helvetica Neue"/>
              <a:cs typeface="Helvetica Neue"/>
              <a:sym typeface="Helvetica Neue"/>
            </a:endParaRPr>
          </a:p>
        </p:txBody>
      </p:sp>
      <p:pic>
        <p:nvPicPr>
          <p:cNvPr id="1125" name="Google Shape;1125;p50"/>
          <p:cNvPicPr preferRelativeResize="0"/>
          <p:nvPr/>
        </p:nvPicPr>
        <p:blipFill rotWithShape="1">
          <a:blip r:embed="rId4">
            <a:alphaModFix/>
          </a:blip>
          <a:srcRect/>
          <a:stretch/>
        </p:blipFill>
        <p:spPr>
          <a:xfrm>
            <a:off x="7091747" y="2159815"/>
            <a:ext cx="738322" cy="730119"/>
          </a:xfrm>
          <a:prstGeom prst="rect">
            <a:avLst/>
          </a:prstGeom>
          <a:noFill/>
          <a:ln>
            <a:noFill/>
          </a:ln>
        </p:spPr>
      </p:pic>
      <p:pic>
        <p:nvPicPr>
          <p:cNvPr id="1126" name="Google Shape;1126;p50"/>
          <p:cNvPicPr preferRelativeResize="0"/>
          <p:nvPr/>
        </p:nvPicPr>
        <p:blipFill rotWithShape="1">
          <a:blip r:embed="rId5">
            <a:alphaModFix/>
          </a:blip>
          <a:srcRect/>
          <a:stretch/>
        </p:blipFill>
        <p:spPr>
          <a:xfrm>
            <a:off x="7112005" y="3800200"/>
            <a:ext cx="566948" cy="850423"/>
          </a:xfrm>
          <a:prstGeom prst="rect">
            <a:avLst/>
          </a:prstGeom>
          <a:noFill/>
          <a:ln>
            <a:noFill/>
          </a:ln>
        </p:spPr>
      </p:pic>
      <p:sp>
        <p:nvSpPr>
          <p:cNvPr id="1127" name="Google Shape;1127;p50"/>
          <p:cNvSpPr txBox="1"/>
          <p:nvPr/>
        </p:nvSpPr>
        <p:spPr>
          <a:xfrm>
            <a:off x="8164355" y="3800200"/>
            <a:ext cx="376801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Religious Education</a:t>
            </a:r>
            <a:endParaRPr sz="1400" b="0" i="0" u="none" strike="noStrike" cap="none">
              <a:solidFill>
                <a:srgbClr val="000000"/>
              </a:solidFill>
              <a:latin typeface="Helvetica Neue"/>
              <a:ea typeface="Helvetica Neue"/>
              <a:cs typeface="Helvetica Neue"/>
              <a:sym typeface="Helvetica Neue"/>
            </a:endParaRPr>
          </a:p>
        </p:txBody>
      </p:sp>
      <p:sp>
        <p:nvSpPr>
          <p:cNvPr id="1128" name="Google Shape;1128;p50"/>
          <p:cNvSpPr/>
          <p:nvPr/>
        </p:nvSpPr>
        <p:spPr>
          <a:xfrm>
            <a:off x="6558546" y="5008946"/>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29" name="Google Shape;1129;p50" descr="Vocational Education Icon"/>
          <p:cNvPicPr preferRelativeResize="0"/>
          <p:nvPr/>
        </p:nvPicPr>
        <p:blipFill rotWithShape="1">
          <a:blip r:embed="rId6">
            <a:alphaModFix/>
          </a:blip>
          <a:srcRect/>
          <a:stretch/>
        </p:blipFill>
        <p:spPr>
          <a:xfrm>
            <a:off x="7011298" y="5268298"/>
            <a:ext cx="896027" cy="896027"/>
          </a:xfrm>
          <a:prstGeom prst="rect">
            <a:avLst/>
          </a:prstGeom>
          <a:noFill/>
          <a:ln>
            <a:noFill/>
          </a:ln>
          <a:effectLst>
            <a:outerShdw dist="50800" dir="5400000" algn="ctr" rotWithShape="0">
              <a:schemeClr val="lt1"/>
            </a:outerShdw>
          </a:effectLst>
        </p:spPr>
      </p:pic>
      <p:sp>
        <p:nvSpPr>
          <p:cNvPr id="1130" name="Google Shape;1130;p50"/>
          <p:cNvSpPr txBox="1"/>
          <p:nvPr/>
        </p:nvSpPr>
        <p:spPr>
          <a:xfrm>
            <a:off x="8164355" y="5072462"/>
            <a:ext cx="3887836" cy="12618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two VET credits at Certificate II level or above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Helvetica Neue"/>
                <a:ea typeface="Helvetica Neue"/>
                <a:cs typeface="Helvetica Neue"/>
                <a:sym typeface="Helvetica Neue"/>
              </a:rPr>
              <a:t>Including VET Cert. II Small Business and one of student choice</a:t>
            </a:r>
            <a:endParaRPr sz="1800" b="0" i="0" u="none" strike="noStrike" cap="none">
              <a:solidFill>
                <a:schemeClr val="dk1"/>
              </a:solidFill>
              <a:latin typeface="Helvetica Neue"/>
              <a:ea typeface="Helvetica Neue"/>
              <a:cs typeface="Helvetica Neue"/>
              <a:sym typeface="Helvetica Neue"/>
            </a:endParaRPr>
          </a:p>
        </p:txBody>
      </p:sp>
      <p:pic>
        <p:nvPicPr>
          <p:cNvPr id="1131" name="Google Shape;1131;p50" descr="Vocational Education &amp; Training and VCE VM"/>
          <p:cNvPicPr preferRelativeResize="0"/>
          <p:nvPr/>
        </p:nvPicPr>
        <p:blipFill rotWithShape="1">
          <a:blip r:embed="rId7">
            <a:alphaModFix/>
          </a:blip>
          <a:srcRect/>
          <a:stretch/>
        </p:blipFill>
        <p:spPr>
          <a:xfrm>
            <a:off x="1378234" y="3729858"/>
            <a:ext cx="3556000" cy="2286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264895"/>
        </a:solidFill>
        <a:effectLst/>
      </p:bgPr>
    </p:bg>
    <p:spTree>
      <p:nvGrpSpPr>
        <p:cNvPr id="1" name="Shape 1136"/>
        <p:cNvGrpSpPr/>
        <p:nvPr/>
      </p:nvGrpSpPr>
      <p:grpSpPr>
        <a:xfrm>
          <a:off x="0" y="0"/>
          <a:ext cx="0" cy="0"/>
          <a:chOff x="0" y="0"/>
          <a:chExt cx="0" cy="0"/>
        </a:xfrm>
      </p:grpSpPr>
      <p:pic>
        <p:nvPicPr>
          <p:cNvPr id="3" name="Picture 2">
            <a:extLst>
              <a:ext uri="{FF2B5EF4-FFF2-40B4-BE49-F238E27FC236}">
                <a16:creationId xmlns:a16="http://schemas.microsoft.com/office/drawing/2014/main" id="{86359851-CF3C-988D-9F1F-B3EB330F662A}"/>
              </a:ext>
            </a:extLst>
          </p:cNvPr>
          <p:cNvPicPr>
            <a:picLocks noChangeAspect="1"/>
          </p:cNvPicPr>
          <p:nvPr/>
        </p:nvPicPr>
        <p:blipFill>
          <a:blip r:embed="rId3"/>
          <a:stretch>
            <a:fillRect/>
          </a:stretch>
        </p:blipFill>
        <p:spPr>
          <a:xfrm>
            <a:off x="0" y="0"/>
            <a:ext cx="12192000" cy="7057706"/>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2"/>
        <p:cNvGrpSpPr/>
        <p:nvPr/>
      </p:nvGrpSpPr>
      <p:grpSpPr>
        <a:xfrm>
          <a:off x="0" y="0"/>
          <a:ext cx="0" cy="0"/>
          <a:chOff x="0" y="0"/>
          <a:chExt cx="0" cy="0"/>
        </a:xfrm>
      </p:grpSpPr>
      <p:sp>
        <p:nvSpPr>
          <p:cNvPr id="1143" name="Google Shape;1143;p51"/>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4" name="Google Shape;1144;p51"/>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5" name="Google Shape;1145;p51"/>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6" name="Google Shape;1146;p51"/>
          <p:cNvSpPr/>
          <p:nvPr/>
        </p:nvSpPr>
        <p:spPr>
          <a:xfrm>
            <a:off x="6521570" y="197924"/>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7" name="Google Shape;1147;p51"/>
          <p:cNvSpPr/>
          <p:nvPr/>
        </p:nvSpPr>
        <p:spPr>
          <a:xfrm>
            <a:off x="6800154" y="354023"/>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8" name="Google Shape;1148;p51"/>
          <p:cNvSpPr txBox="1"/>
          <p:nvPr/>
        </p:nvSpPr>
        <p:spPr>
          <a:xfrm>
            <a:off x="7653403" y="441598"/>
            <a:ext cx="4202887"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Helvetica Neue"/>
                <a:ea typeface="Helvetica Neue"/>
                <a:cs typeface="Helvetica Neue"/>
                <a:sym typeface="Helvetica Neue"/>
              </a:rPr>
              <a:t> </a:t>
            </a:r>
            <a:r>
              <a:rPr lang="en-US" sz="2000" b="1" i="0" u="none" strike="noStrike" cap="none">
                <a:solidFill>
                  <a:schemeClr val="dk1"/>
                </a:solidFill>
                <a:latin typeface="Helvetica Neue"/>
                <a:ea typeface="Helvetica Neue"/>
                <a:cs typeface="Helvetica Neue"/>
                <a:sym typeface="Helvetica Neue"/>
              </a:rPr>
              <a:t>VET Certificate II in Small Business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Helvetica Neue"/>
                <a:ea typeface="Helvetica Neue"/>
                <a:cs typeface="Helvetica Neue"/>
                <a:sym typeface="Helvetica Neue"/>
              </a:rPr>
              <a:t>(undertaken in timetable classes)</a:t>
            </a:r>
            <a:endParaRPr sz="1400" b="0" i="0" u="none" strike="noStrike" cap="none">
              <a:solidFill>
                <a:srgbClr val="000000"/>
              </a:solidFill>
              <a:latin typeface="Helvetica Neue"/>
              <a:ea typeface="Helvetica Neue"/>
              <a:cs typeface="Helvetica Neue"/>
              <a:sym typeface="Helvetica Neue"/>
            </a:endParaRPr>
          </a:p>
        </p:txBody>
      </p:sp>
      <p:sp>
        <p:nvSpPr>
          <p:cNvPr id="1149" name="Google Shape;1149;p51"/>
          <p:cNvSpPr txBox="1"/>
          <p:nvPr/>
        </p:nvSpPr>
        <p:spPr>
          <a:xfrm>
            <a:off x="163355" y="793225"/>
            <a:ext cx="5986462" cy="20005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 VM</a:t>
            </a:r>
            <a:endParaRPr sz="48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VET Studies</a:t>
            </a:r>
            <a:endParaRPr sz="2800" b="0" i="0" u="none" strike="noStrike" cap="none">
              <a:solidFill>
                <a:schemeClr val="lt1"/>
              </a:solidFill>
              <a:latin typeface="Helvetica Neue"/>
              <a:ea typeface="Helvetica Neue"/>
              <a:cs typeface="Helvetica Neue"/>
              <a:sym typeface="Helvetica Neue"/>
            </a:endParaRPr>
          </a:p>
        </p:txBody>
      </p:sp>
      <p:pic>
        <p:nvPicPr>
          <p:cNvPr id="1150" name="Google Shape;1150;p51"/>
          <p:cNvPicPr preferRelativeResize="0"/>
          <p:nvPr/>
        </p:nvPicPr>
        <p:blipFill rotWithShape="1">
          <a:blip r:embed="rId3">
            <a:alphaModFix/>
          </a:blip>
          <a:srcRect/>
          <a:stretch/>
        </p:blipFill>
        <p:spPr>
          <a:xfrm>
            <a:off x="6959324" y="441728"/>
            <a:ext cx="650088" cy="650088"/>
          </a:xfrm>
          <a:prstGeom prst="rect">
            <a:avLst/>
          </a:prstGeom>
          <a:noFill/>
          <a:ln>
            <a:noFill/>
          </a:ln>
        </p:spPr>
      </p:pic>
      <p:pic>
        <p:nvPicPr>
          <p:cNvPr id="1151" name="Google Shape;1151;p51" descr="Vocational Education Icon"/>
          <p:cNvPicPr preferRelativeResize="0"/>
          <p:nvPr/>
        </p:nvPicPr>
        <p:blipFill rotWithShape="1">
          <a:blip r:embed="rId4">
            <a:alphaModFix/>
          </a:blip>
          <a:srcRect/>
          <a:stretch/>
        </p:blipFill>
        <p:spPr>
          <a:xfrm>
            <a:off x="6946549" y="2088779"/>
            <a:ext cx="896027" cy="896027"/>
          </a:xfrm>
          <a:prstGeom prst="rect">
            <a:avLst/>
          </a:prstGeom>
          <a:noFill/>
          <a:ln>
            <a:noFill/>
          </a:ln>
          <a:effectLst>
            <a:outerShdw dist="50800" dir="5400000" algn="ctr" rotWithShape="0">
              <a:schemeClr val="lt1"/>
            </a:outerShdw>
          </a:effectLst>
        </p:spPr>
      </p:pic>
      <p:sp>
        <p:nvSpPr>
          <p:cNvPr id="1152" name="Google Shape;1152;p51"/>
          <p:cNvSpPr txBox="1"/>
          <p:nvPr/>
        </p:nvSpPr>
        <p:spPr>
          <a:xfrm>
            <a:off x="8002959" y="1980811"/>
            <a:ext cx="3987758"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Helvetica Neue"/>
                <a:ea typeface="Helvetica Neue"/>
                <a:cs typeface="Helvetica Neue"/>
                <a:sym typeface="Helvetica Neue"/>
              </a:rPr>
              <a:t>additional VET study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Helvetica Neue"/>
                <a:ea typeface="Helvetica Neue"/>
                <a:cs typeface="Helvetica Neue"/>
                <a:sym typeface="Helvetica Neue"/>
              </a:rPr>
              <a:t>(undertaken either Wednesdays or Thursdays)</a:t>
            </a:r>
            <a:endParaRPr sz="1400" b="0" i="0" u="none" strike="noStrike" cap="none">
              <a:solidFill>
                <a:srgbClr val="000000"/>
              </a:solidFill>
              <a:latin typeface="Helvetica Neue"/>
              <a:ea typeface="Helvetica Neue"/>
              <a:cs typeface="Helvetica Neue"/>
              <a:sym typeface="Helvetica Neue"/>
            </a:endParaRPr>
          </a:p>
        </p:txBody>
      </p:sp>
      <p:pic>
        <p:nvPicPr>
          <p:cNvPr id="1153" name="Google Shape;1153;p51" descr="Vocational Education &amp; Training and VCE VM"/>
          <p:cNvPicPr preferRelativeResize="0"/>
          <p:nvPr/>
        </p:nvPicPr>
        <p:blipFill rotWithShape="1">
          <a:blip r:embed="rId5">
            <a:alphaModFix/>
          </a:blip>
          <a:srcRect/>
          <a:stretch/>
        </p:blipFill>
        <p:spPr>
          <a:xfrm>
            <a:off x="1378586" y="3591813"/>
            <a:ext cx="3556000" cy="2286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8"/>
        <p:cNvGrpSpPr/>
        <p:nvPr/>
      </p:nvGrpSpPr>
      <p:grpSpPr>
        <a:xfrm>
          <a:off x="0" y="0"/>
          <a:ext cx="0" cy="0"/>
          <a:chOff x="0" y="0"/>
          <a:chExt cx="0" cy="0"/>
        </a:xfrm>
      </p:grpSpPr>
      <p:sp>
        <p:nvSpPr>
          <p:cNvPr id="1159" name="Google Shape;1159;p104"/>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0" name="Google Shape;1160;p104"/>
          <p:cNvSpPr/>
          <p:nvPr/>
        </p:nvSpPr>
        <p:spPr>
          <a:xfrm>
            <a:off x="6521570" y="197924"/>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1" name="Google Shape;1161;p104"/>
          <p:cNvSpPr/>
          <p:nvPr/>
        </p:nvSpPr>
        <p:spPr>
          <a:xfrm>
            <a:off x="6800154" y="354023"/>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2" name="Google Shape;1162;p104"/>
          <p:cNvSpPr txBox="1"/>
          <p:nvPr/>
        </p:nvSpPr>
        <p:spPr>
          <a:xfrm>
            <a:off x="7653403" y="212813"/>
            <a:ext cx="4202887" cy="1384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Helvetica Neue"/>
                <a:ea typeface="Helvetica Neue"/>
                <a:cs typeface="Helvetica Neue"/>
                <a:sym typeface="Helvetica Neue"/>
              </a:rPr>
              <a:t> </a:t>
            </a:r>
            <a:r>
              <a:rPr lang="en-US" sz="2000" b="1" i="0" u="none" strike="noStrike" cap="none">
                <a:solidFill>
                  <a:schemeClr val="dk1"/>
                </a:solidFill>
                <a:latin typeface="Helvetica Neue"/>
                <a:ea typeface="Helvetica Neue"/>
                <a:cs typeface="Helvetica Neue"/>
                <a:sym typeface="Helvetica Neue"/>
              </a:rPr>
              <a:t>VCE VM students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000" b="1" i="0" u="none" strike="noStrike" cap="none">
                <a:solidFill>
                  <a:schemeClr val="dk1"/>
                </a:solidFill>
                <a:latin typeface="Helvetica Neue"/>
                <a:ea typeface="Helvetica Neue"/>
                <a:cs typeface="Helvetica Neue"/>
                <a:sym typeface="Helvetica Neue"/>
              </a:rPr>
              <a:t>will undertake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000" b="1" i="0" u="none" strike="noStrike" cap="none">
                <a:solidFill>
                  <a:schemeClr val="dk1"/>
                </a:solidFill>
                <a:latin typeface="Helvetica Neue"/>
                <a:ea typeface="Helvetica Neue"/>
                <a:cs typeface="Helvetica Neue"/>
                <a:sym typeface="Helvetica Neue"/>
              </a:rPr>
              <a:t>Work Placement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Helvetica Neue"/>
                <a:ea typeface="Helvetica Neue"/>
                <a:cs typeface="Helvetica Neue"/>
                <a:sym typeface="Helvetica Neue"/>
              </a:rPr>
              <a:t>Approximately one week per term</a:t>
            </a:r>
            <a:endParaRPr sz="1400" b="0" i="0" u="none" strike="noStrike" cap="none">
              <a:solidFill>
                <a:srgbClr val="000000"/>
              </a:solidFill>
              <a:latin typeface="Arial"/>
              <a:ea typeface="Arial"/>
              <a:cs typeface="Arial"/>
              <a:sym typeface="Arial"/>
            </a:endParaRPr>
          </a:p>
        </p:txBody>
      </p:sp>
      <p:sp>
        <p:nvSpPr>
          <p:cNvPr id="1163" name="Google Shape;1163;p104"/>
          <p:cNvSpPr txBox="1"/>
          <p:nvPr/>
        </p:nvSpPr>
        <p:spPr>
          <a:xfrm>
            <a:off x="164306" y="705335"/>
            <a:ext cx="5986462" cy="20005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 VM</a:t>
            </a:r>
            <a:endParaRPr sz="48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Work Placement</a:t>
            </a:r>
            <a:endParaRPr sz="2800" b="0" i="0" u="none" strike="noStrike" cap="none">
              <a:solidFill>
                <a:schemeClr val="lt1"/>
              </a:solidFill>
              <a:latin typeface="Helvetica Neue"/>
              <a:ea typeface="Helvetica Neue"/>
              <a:cs typeface="Helvetica Neue"/>
              <a:sym typeface="Helvetica Neue"/>
            </a:endParaRPr>
          </a:p>
        </p:txBody>
      </p:sp>
      <p:pic>
        <p:nvPicPr>
          <p:cNvPr id="1164" name="Google Shape;1164;p104"/>
          <p:cNvPicPr preferRelativeResize="0"/>
          <p:nvPr/>
        </p:nvPicPr>
        <p:blipFill rotWithShape="1">
          <a:blip r:embed="rId3">
            <a:alphaModFix/>
          </a:blip>
          <a:srcRect/>
          <a:stretch/>
        </p:blipFill>
        <p:spPr>
          <a:xfrm>
            <a:off x="7084723" y="505381"/>
            <a:ext cx="487272" cy="399909"/>
          </a:xfrm>
          <a:prstGeom prst="rect">
            <a:avLst/>
          </a:prstGeom>
          <a:noFill/>
          <a:ln>
            <a:noFill/>
          </a:ln>
        </p:spPr>
      </p:pic>
      <p:pic>
        <p:nvPicPr>
          <p:cNvPr id="1165" name="Google Shape;1165;p104"/>
          <p:cNvPicPr preferRelativeResize="0"/>
          <p:nvPr/>
        </p:nvPicPr>
        <p:blipFill rotWithShape="1">
          <a:blip r:embed="rId4">
            <a:alphaModFix/>
          </a:blip>
          <a:srcRect/>
          <a:stretch/>
        </p:blipFill>
        <p:spPr>
          <a:xfrm>
            <a:off x="7149871" y="905290"/>
            <a:ext cx="369105" cy="395623"/>
          </a:xfrm>
          <a:prstGeom prst="rect">
            <a:avLst/>
          </a:prstGeom>
          <a:noFill/>
          <a:ln>
            <a:noFill/>
          </a:ln>
        </p:spPr>
      </p:pic>
      <p:pic>
        <p:nvPicPr>
          <p:cNvPr id="1166" name="Google Shape;1166;p104" descr="Vocational Education &amp; Training and VCE VM"/>
          <p:cNvPicPr preferRelativeResize="0"/>
          <p:nvPr/>
        </p:nvPicPr>
        <p:blipFill rotWithShape="1">
          <a:blip r:embed="rId5">
            <a:alphaModFix/>
          </a:blip>
          <a:srcRect/>
          <a:stretch/>
        </p:blipFill>
        <p:spPr>
          <a:xfrm>
            <a:off x="1379537" y="3837824"/>
            <a:ext cx="3556000" cy="2286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0"/>
        <p:cNvGrpSpPr/>
        <p:nvPr/>
      </p:nvGrpSpPr>
      <p:grpSpPr>
        <a:xfrm>
          <a:off x="0" y="0"/>
          <a:ext cx="0" cy="0"/>
          <a:chOff x="0" y="0"/>
          <a:chExt cx="0" cy="0"/>
        </a:xfrm>
      </p:grpSpPr>
      <p:pic>
        <p:nvPicPr>
          <p:cNvPr id="1030" name="Picture 6" descr="Respect and praying on nature background Respect and praying on nature background power of prayer stock pictures, royalty-free photos &amp; images">
            <a:extLst>
              <a:ext uri="{FF2B5EF4-FFF2-40B4-BE49-F238E27FC236}">
                <a16:creationId xmlns:a16="http://schemas.microsoft.com/office/drawing/2014/main" id="{86DEDAB6-93CD-9B7B-3C42-19AAEEA95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52" r="3731" b="-1"/>
          <a:stretch>
            <a:fillRect/>
          </a:stretch>
        </p:blipFill>
        <p:spPr bwMode="auto">
          <a:xfrm>
            <a:off x="-2685518" y="-155138"/>
            <a:ext cx="9669642" cy="7013138"/>
          </a:xfrm>
          <a:prstGeom prst="rect">
            <a:avLst/>
          </a:prstGeom>
          <a:noFill/>
          <a:extLst>
            <a:ext uri="{909E8E84-426E-40DD-AFC4-6F175D3DCCD1}">
              <a14:hiddenFill xmlns:a14="http://schemas.microsoft.com/office/drawing/2010/main">
                <a:solidFill>
                  <a:srgbClr val="FFFFFF"/>
                </a:solidFill>
              </a14:hiddenFill>
            </a:ext>
          </a:extLst>
        </p:spPr>
      </p:pic>
      <p:sp>
        <p:nvSpPr>
          <p:cNvPr id="122" name="Google Shape;122;p6"/>
          <p:cNvSpPr txBox="1"/>
          <p:nvPr/>
        </p:nvSpPr>
        <p:spPr>
          <a:xfrm>
            <a:off x="6984124" y="0"/>
            <a:ext cx="5204827" cy="1182414"/>
          </a:xfrm>
          <a:prstGeom prst="rect">
            <a:avLst/>
          </a:prstGeom>
        </p:spPr>
        <p:txBody>
          <a:bodyPr spcFirstLastPara="1" vert="horz" lIns="91440" tIns="45720" rIns="91440" bIns="45720" rtlCol="0" anchor="ctr" anchorCtr="0">
            <a:normAutofit fontScale="92500" lnSpcReduction="10000"/>
          </a:bodyPr>
          <a:lstStyle/>
          <a:p>
            <a:pPr marL="0" marR="0" lvl="0" indent="0">
              <a:lnSpc>
                <a:spcPct val="90000"/>
              </a:lnSpc>
              <a:spcBef>
                <a:spcPct val="0"/>
              </a:spcBef>
              <a:spcAft>
                <a:spcPts val="600"/>
              </a:spcAft>
              <a:buClr>
                <a:srgbClr val="000000"/>
              </a:buClr>
              <a:buSzPts val="4800"/>
            </a:pPr>
            <a:endParaRPr lang="en-US" sz="4000" b="1" i="0" u="none" strike="noStrike" kern="1200" cap="none" dirty="0">
              <a:solidFill>
                <a:schemeClr val="tx1"/>
              </a:solidFill>
              <a:latin typeface="+mj-lt"/>
              <a:ea typeface="+mj-ea"/>
              <a:cs typeface="+mj-cs"/>
              <a:sym typeface="Helvetica Neue"/>
            </a:endParaRPr>
          </a:p>
          <a:p>
            <a:pPr marL="0" marR="0" lvl="0" indent="0" algn="ctr">
              <a:lnSpc>
                <a:spcPct val="90000"/>
              </a:lnSpc>
              <a:spcBef>
                <a:spcPct val="0"/>
              </a:spcBef>
              <a:spcAft>
                <a:spcPts val="600"/>
              </a:spcAft>
              <a:buClr>
                <a:srgbClr val="000000"/>
              </a:buClr>
              <a:buSzPts val="4000"/>
            </a:pPr>
            <a:r>
              <a:rPr lang="en-US" sz="4000" b="1" i="0" u="none" strike="noStrike" kern="1200" cap="none" dirty="0">
                <a:solidFill>
                  <a:schemeClr val="tx1"/>
                </a:solidFill>
                <a:latin typeface="+mj-lt"/>
                <a:ea typeface="+mj-ea"/>
                <a:cs typeface="+mj-cs"/>
                <a:sym typeface="Helvetica Neue"/>
              </a:rPr>
              <a:t>Prayer</a:t>
            </a:r>
            <a:endParaRPr lang="en-US" sz="4000" b="0" i="0" u="none" strike="noStrike" kern="1200" cap="none" dirty="0">
              <a:solidFill>
                <a:schemeClr val="tx1"/>
              </a:solidFill>
              <a:latin typeface="+mj-lt"/>
              <a:ea typeface="+mj-ea"/>
              <a:cs typeface="+mj-cs"/>
              <a:sym typeface="Arial"/>
            </a:endParaRPr>
          </a:p>
        </p:txBody>
      </p:sp>
      <p:sp>
        <p:nvSpPr>
          <p:cNvPr id="123" name="Google Shape;123;p6"/>
          <p:cNvSpPr txBox="1"/>
          <p:nvPr/>
        </p:nvSpPr>
        <p:spPr>
          <a:xfrm>
            <a:off x="7236372" y="1513490"/>
            <a:ext cx="4840014" cy="5155324"/>
          </a:xfrm>
          <a:prstGeom prst="rect">
            <a:avLst/>
          </a:prstGeom>
        </p:spPr>
        <p:txBody>
          <a:bodyPr spcFirstLastPara="1" vert="horz" lIns="91440" tIns="45720" rIns="91440" bIns="45720" rtlCol="0" anchorCtr="0">
            <a:normAutofit lnSpcReduction="10000"/>
          </a:bodyPr>
          <a:lstStyle/>
          <a:p>
            <a:pPr marR="0" lvl="0">
              <a:lnSpc>
                <a:spcPct val="150000"/>
              </a:lnSpc>
              <a:spcBef>
                <a:spcPts val="0"/>
              </a:spcBef>
              <a:spcAft>
                <a:spcPts val="600"/>
              </a:spcAft>
              <a:buClr>
                <a:srgbClr val="000000"/>
              </a:buClr>
              <a:buSzPts val="2000"/>
            </a:pPr>
            <a:r>
              <a:rPr lang="en-US" sz="1600" b="0" i="0" u="none" strike="noStrike" kern="1200" cap="none" dirty="0">
                <a:solidFill>
                  <a:schemeClr val="tx1"/>
                </a:solidFill>
                <a:latin typeface="+mn-lt"/>
                <a:ea typeface="+mn-ea"/>
                <a:cs typeface="+mn-cs"/>
                <a:sym typeface="Helvetica Neue"/>
              </a:rPr>
              <a:t>Lord, you call us by name and you call us to holiness, as you did St Joseph and St John Bosco.</a:t>
            </a:r>
            <a:endParaRPr lang="en-US" sz="1600" b="0" i="0" u="none" strike="noStrike" kern="1200" cap="none" dirty="0">
              <a:solidFill>
                <a:schemeClr val="tx1"/>
              </a:solidFill>
              <a:latin typeface="+mn-lt"/>
              <a:ea typeface="+mn-ea"/>
              <a:cs typeface="+mn-cs"/>
              <a:sym typeface="Arial"/>
            </a:endParaRPr>
          </a:p>
          <a:p>
            <a:pPr marR="0" lvl="0">
              <a:lnSpc>
                <a:spcPct val="150000"/>
              </a:lnSpc>
              <a:spcBef>
                <a:spcPts val="0"/>
              </a:spcBef>
              <a:spcAft>
                <a:spcPts val="600"/>
              </a:spcAft>
              <a:buClr>
                <a:srgbClr val="000000"/>
              </a:buClr>
              <a:buSzPts val="1050"/>
            </a:pPr>
            <a:endParaRPr lang="en-US" sz="1600" b="0" i="0" u="none" strike="noStrike" kern="1200" cap="none" dirty="0">
              <a:solidFill>
                <a:schemeClr val="tx1"/>
              </a:solidFill>
              <a:latin typeface="+mn-lt"/>
              <a:ea typeface="+mn-ea"/>
              <a:cs typeface="+mn-cs"/>
              <a:sym typeface="Helvetica Neue"/>
            </a:endParaRPr>
          </a:p>
          <a:p>
            <a:pPr marR="0" lvl="0">
              <a:lnSpc>
                <a:spcPct val="150000"/>
              </a:lnSpc>
              <a:spcBef>
                <a:spcPts val="0"/>
              </a:spcBef>
              <a:spcAft>
                <a:spcPts val="600"/>
              </a:spcAft>
              <a:buClr>
                <a:srgbClr val="000000"/>
              </a:buClr>
              <a:buSzPts val="2000"/>
            </a:pPr>
            <a:r>
              <a:rPr lang="en-US" sz="1600" b="0" i="0" u="none" strike="noStrike" kern="1200" cap="none" dirty="0">
                <a:solidFill>
                  <a:schemeClr val="tx1"/>
                </a:solidFill>
                <a:latin typeface="+mn-lt"/>
                <a:ea typeface="+mn-ea"/>
                <a:cs typeface="+mn-cs"/>
                <a:sym typeface="Helvetica Neue"/>
              </a:rPr>
              <a:t>We ask you to fill us with your spirit so that we, too, may reflect the life of your Son in our thoughts, attitude, words and actions.</a:t>
            </a:r>
            <a:endParaRPr lang="en-US" sz="1600" b="0" i="0" u="none" strike="noStrike" kern="1200" cap="none" dirty="0">
              <a:solidFill>
                <a:schemeClr val="tx1"/>
              </a:solidFill>
              <a:latin typeface="+mn-lt"/>
              <a:ea typeface="+mn-ea"/>
              <a:cs typeface="+mn-cs"/>
              <a:sym typeface="Arial"/>
            </a:endParaRPr>
          </a:p>
          <a:p>
            <a:pPr marR="0" lvl="0">
              <a:lnSpc>
                <a:spcPct val="150000"/>
              </a:lnSpc>
              <a:spcBef>
                <a:spcPts val="0"/>
              </a:spcBef>
              <a:spcAft>
                <a:spcPts val="600"/>
              </a:spcAft>
              <a:buClr>
                <a:srgbClr val="000000"/>
              </a:buClr>
              <a:buSzPts val="1050"/>
            </a:pPr>
            <a:endParaRPr lang="en-US" sz="1600" b="0" i="0" u="none" strike="noStrike" kern="1200" cap="none" dirty="0">
              <a:solidFill>
                <a:schemeClr val="tx1"/>
              </a:solidFill>
              <a:latin typeface="+mn-lt"/>
              <a:ea typeface="+mn-ea"/>
              <a:cs typeface="+mn-cs"/>
              <a:sym typeface="Helvetica Neue"/>
            </a:endParaRPr>
          </a:p>
          <a:p>
            <a:pPr marR="0" lvl="0">
              <a:lnSpc>
                <a:spcPct val="150000"/>
              </a:lnSpc>
              <a:spcBef>
                <a:spcPts val="0"/>
              </a:spcBef>
              <a:spcAft>
                <a:spcPts val="600"/>
              </a:spcAft>
              <a:buClr>
                <a:srgbClr val="000000"/>
              </a:buClr>
              <a:buSzPts val="2000"/>
            </a:pPr>
            <a:r>
              <a:rPr lang="en-US" sz="1600" b="0" i="0" u="none" strike="noStrike" kern="1200" cap="none" dirty="0">
                <a:solidFill>
                  <a:schemeClr val="tx1"/>
                </a:solidFill>
                <a:latin typeface="+mn-lt"/>
                <a:ea typeface="+mn-ea"/>
                <a:cs typeface="+mn-cs"/>
                <a:sym typeface="Helvetica Neue"/>
              </a:rPr>
              <a:t>Let us grow more aware of your presence in our lives and empower us to bring the good news of your love and salvation to all those you have entrusted to us, so that we may all become good Christians and honest citizens.</a:t>
            </a:r>
            <a:endParaRPr lang="en-US" sz="1600" b="0" i="0" u="none" strike="noStrike" kern="1200" cap="none" dirty="0">
              <a:solidFill>
                <a:schemeClr val="tx1"/>
              </a:solidFill>
              <a:latin typeface="+mn-lt"/>
              <a:ea typeface="+mn-ea"/>
              <a:cs typeface="+mn-cs"/>
              <a:sym typeface="Arial"/>
            </a:endParaRPr>
          </a:p>
          <a:p>
            <a:pPr marR="0" lvl="0">
              <a:lnSpc>
                <a:spcPct val="90000"/>
              </a:lnSpc>
              <a:spcBef>
                <a:spcPts val="0"/>
              </a:spcBef>
              <a:spcAft>
                <a:spcPts val="600"/>
              </a:spcAft>
              <a:buClr>
                <a:srgbClr val="000000"/>
              </a:buClr>
              <a:buSzPts val="1100"/>
            </a:pPr>
            <a:endParaRPr lang="en-US" sz="1600" b="0" i="0" u="none" strike="noStrike" kern="1200" cap="none" dirty="0">
              <a:solidFill>
                <a:schemeClr val="tx1"/>
              </a:solidFill>
              <a:latin typeface="+mn-lt"/>
              <a:ea typeface="+mn-ea"/>
              <a:cs typeface="+mn-cs"/>
              <a:sym typeface="Helvetica Neue"/>
            </a:endParaRPr>
          </a:p>
          <a:p>
            <a:pPr marR="0" lvl="0">
              <a:lnSpc>
                <a:spcPct val="90000"/>
              </a:lnSpc>
              <a:spcBef>
                <a:spcPts val="0"/>
              </a:spcBef>
              <a:spcAft>
                <a:spcPts val="600"/>
              </a:spcAft>
              <a:buClr>
                <a:srgbClr val="000000"/>
              </a:buClr>
              <a:buSzPts val="2000"/>
            </a:pPr>
            <a:r>
              <a:rPr lang="en-US" sz="1600" b="1" i="0" u="none" strike="noStrike" kern="1200" cap="none" dirty="0">
                <a:solidFill>
                  <a:schemeClr val="tx1"/>
                </a:solidFill>
                <a:latin typeface="+mn-lt"/>
                <a:ea typeface="+mn-ea"/>
                <a:cs typeface="+mn-cs"/>
                <a:sym typeface="Helvetica Neue"/>
              </a:rPr>
              <a:t>Amen.</a:t>
            </a:r>
            <a:endParaRPr lang="en-US" sz="1600" b="0" i="0" u="none" strike="noStrike" kern="1200" cap="none" dirty="0">
              <a:solidFill>
                <a:schemeClr val="tx1"/>
              </a:solidFill>
              <a:latin typeface="+mn-lt"/>
              <a:ea typeface="+mn-ea"/>
              <a:cs typeface="+mn-cs"/>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1"/>
        <p:cNvGrpSpPr/>
        <p:nvPr/>
      </p:nvGrpSpPr>
      <p:grpSpPr>
        <a:xfrm>
          <a:off x="0" y="0"/>
          <a:ext cx="0" cy="0"/>
          <a:chOff x="0" y="0"/>
          <a:chExt cx="0" cy="0"/>
        </a:xfrm>
      </p:grpSpPr>
      <p:sp>
        <p:nvSpPr>
          <p:cNvPr id="1172" name="Google Shape;1172;ge5a9409758_0_0"/>
          <p:cNvSpPr/>
          <p:nvPr/>
        </p:nvSpPr>
        <p:spPr>
          <a:xfrm>
            <a:off x="0" y="0"/>
            <a:ext cx="6315000"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3" name="Google Shape;1173;ge5a9409758_0_0"/>
          <p:cNvSpPr/>
          <p:nvPr/>
        </p:nvSpPr>
        <p:spPr>
          <a:xfrm>
            <a:off x="6521570" y="207033"/>
            <a:ext cx="5469000" cy="14148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4" name="Google Shape;1174;ge5a9409758_0_0"/>
          <p:cNvSpPr/>
          <p:nvPr/>
        </p:nvSpPr>
        <p:spPr>
          <a:xfrm>
            <a:off x="6890511" y="339074"/>
            <a:ext cx="1056300" cy="105630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5" name="Google Shape;1175;ge5a9409758_0_0"/>
          <p:cNvSpPr/>
          <p:nvPr/>
        </p:nvSpPr>
        <p:spPr>
          <a:xfrm>
            <a:off x="6521570" y="1876547"/>
            <a:ext cx="5469000" cy="14148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6" name="Google Shape;1176;ge5a9409758_0_0"/>
          <p:cNvSpPr/>
          <p:nvPr/>
        </p:nvSpPr>
        <p:spPr>
          <a:xfrm>
            <a:off x="6890511" y="2008588"/>
            <a:ext cx="1056300" cy="105630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7" name="Google Shape;1177;ge5a9409758_0_0"/>
          <p:cNvSpPr txBox="1"/>
          <p:nvPr/>
        </p:nvSpPr>
        <p:spPr>
          <a:xfrm>
            <a:off x="8133893" y="1974271"/>
            <a:ext cx="3702900"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VCE VM students may be able to complete VCE studies (non-scored) as part of their VCE VM Certificate</a:t>
            </a:r>
            <a:endParaRPr sz="1400" b="0" i="0" u="none" strike="noStrike" cap="none">
              <a:solidFill>
                <a:srgbClr val="000000"/>
              </a:solidFill>
              <a:latin typeface="Helvetica Neue"/>
              <a:ea typeface="Helvetica Neue"/>
              <a:cs typeface="Helvetica Neue"/>
              <a:sym typeface="Helvetica Neue"/>
            </a:endParaRPr>
          </a:p>
        </p:txBody>
      </p:sp>
      <p:sp>
        <p:nvSpPr>
          <p:cNvPr id="1178" name="Google Shape;1178;ge5a9409758_0_0"/>
          <p:cNvSpPr/>
          <p:nvPr/>
        </p:nvSpPr>
        <p:spPr>
          <a:xfrm>
            <a:off x="6521570" y="3546061"/>
            <a:ext cx="5469000" cy="14148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9" name="Google Shape;1179;ge5a9409758_0_0"/>
          <p:cNvSpPr/>
          <p:nvPr/>
        </p:nvSpPr>
        <p:spPr>
          <a:xfrm>
            <a:off x="6909512" y="3685961"/>
            <a:ext cx="1056300" cy="105630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0" name="Google Shape;1180;ge5a9409758_0_0"/>
          <p:cNvSpPr txBox="1"/>
          <p:nvPr/>
        </p:nvSpPr>
        <p:spPr>
          <a:xfrm>
            <a:off x="8068793" y="3685961"/>
            <a:ext cx="37680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Options for students to undertake school-based apprenticeship as part of their VCE VM</a:t>
            </a:r>
            <a:endParaRPr sz="1400" b="0" i="0" u="none" strike="noStrike" cap="none">
              <a:solidFill>
                <a:srgbClr val="000000"/>
              </a:solidFill>
              <a:latin typeface="Helvetica Neue"/>
              <a:ea typeface="Helvetica Neue"/>
              <a:cs typeface="Helvetica Neue"/>
              <a:sym typeface="Helvetica Neue"/>
            </a:endParaRPr>
          </a:p>
        </p:txBody>
      </p:sp>
      <p:sp>
        <p:nvSpPr>
          <p:cNvPr id="1181" name="Google Shape;1181;ge5a9409758_0_0"/>
          <p:cNvSpPr txBox="1"/>
          <p:nvPr/>
        </p:nvSpPr>
        <p:spPr>
          <a:xfrm>
            <a:off x="0" y="614053"/>
            <a:ext cx="5986500"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 VM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800"/>
              <a:buFont typeface="Arial"/>
              <a:buNone/>
            </a:pPr>
            <a:endParaRPr sz="48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Flexibility</a:t>
            </a:r>
            <a:endParaRPr sz="2800" b="0" i="0" u="none" strike="noStrike" cap="none">
              <a:solidFill>
                <a:schemeClr val="lt1"/>
              </a:solidFill>
              <a:latin typeface="Helvetica Neue"/>
              <a:ea typeface="Helvetica Neue"/>
              <a:cs typeface="Helvetica Neue"/>
              <a:sym typeface="Helvetica Neue"/>
            </a:endParaRPr>
          </a:p>
        </p:txBody>
      </p:sp>
      <p:sp>
        <p:nvSpPr>
          <p:cNvPr id="1182" name="Google Shape;1182;ge5a9409758_0_0"/>
          <p:cNvSpPr txBox="1"/>
          <p:nvPr/>
        </p:nvSpPr>
        <p:spPr>
          <a:xfrm>
            <a:off x="8133893" y="513300"/>
            <a:ext cx="36639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designed to cater for students strengths and interests</a:t>
            </a:r>
            <a:endParaRPr sz="2000" b="0" i="0" u="none" strike="noStrike" cap="none">
              <a:solidFill>
                <a:schemeClr val="dk1"/>
              </a:solidFill>
              <a:latin typeface="Helvetica Neue"/>
              <a:ea typeface="Helvetica Neue"/>
              <a:cs typeface="Helvetica Neue"/>
              <a:sym typeface="Helvetica Neue"/>
            </a:endParaRPr>
          </a:p>
        </p:txBody>
      </p:sp>
      <p:pic>
        <p:nvPicPr>
          <p:cNvPr id="1183" name="Google Shape;1183;ge5a9409758_0_0"/>
          <p:cNvPicPr preferRelativeResize="0"/>
          <p:nvPr/>
        </p:nvPicPr>
        <p:blipFill rotWithShape="1">
          <a:blip r:embed="rId3">
            <a:alphaModFix/>
          </a:blip>
          <a:srcRect/>
          <a:stretch/>
        </p:blipFill>
        <p:spPr>
          <a:xfrm>
            <a:off x="7197693" y="2251922"/>
            <a:ext cx="526320" cy="529006"/>
          </a:xfrm>
          <a:prstGeom prst="rect">
            <a:avLst/>
          </a:prstGeom>
          <a:noFill/>
          <a:ln>
            <a:noFill/>
          </a:ln>
        </p:spPr>
      </p:pic>
      <p:pic>
        <p:nvPicPr>
          <p:cNvPr id="1184" name="Google Shape;1184;ge5a9409758_0_0"/>
          <p:cNvPicPr preferRelativeResize="0"/>
          <p:nvPr/>
        </p:nvPicPr>
        <p:blipFill rotWithShape="1">
          <a:blip r:embed="rId4">
            <a:alphaModFix/>
          </a:blip>
          <a:srcRect/>
          <a:stretch/>
        </p:blipFill>
        <p:spPr>
          <a:xfrm>
            <a:off x="7184490" y="614053"/>
            <a:ext cx="506341" cy="506341"/>
          </a:xfrm>
          <a:prstGeom prst="rect">
            <a:avLst/>
          </a:prstGeom>
          <a:noFill/>
          <a:ln>
            <a:noFill/>
          </a:ln>
        </p:spPr>
      </p:pic>
      <p:pic>
        <p:nvPicPr>
          <p:cNvPr id="1185" name="Google Shape;1185;ge5a9409758_0_0"/>
          <p:cNvPicPr preferRelativeResize="0"/>
          <p:nvPr/>
        </p:nvPicPr>
        <p:blipFill rotWithShape="1">
          <a:blip r:embed="rId5">
            <a:alphaModFix/>
          </a:blip>
          <a:srcRect/>
          <a:stretch/>
        </p:blipFill>
        <p:spPr>
          <a:xfrm>
            <a:off x="7061055" y="3910889"/>
            <a:ext cx="669231" cy="618188"/>
          </a:xfrm>
          <a:prstGeom prst="rect">
            <a:avLst/>
          </a:prstGeom>
          <a:noFill/>
          <a:ln>
            <a:noFill/>
          </a:ln>
        </p:spPr>
      </p:pic>
      <p:pic>
        <p:nvPicPr>
          <p:cNvPr id="1186" name="Google Shape;1186;ge5a9409758_0_0" descr="Vocational Education &amp; Training and VCE VM"/>
          <p:cNvPicPr preferRelativeResize="0"/>
          <p:nvPr/>
        </p:nvPicPr>
        <p:blipFill rotWithShape="1">
          <a:blip r:embed="rId6">
            <a:alphaModFix/>
          </a:blip>
          <a:srcRect/>
          <a:stretch/>
        </p:blipFill>
        <p:spPr>
          <a:xfrm>
            <a:off x="1379500" y="3910889"/>
            <a:ext cx="3556000" cy="2286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1"/>
        <p:cNvGrpSpPr/>
        <p:nvPr/>
      </p:nvGrpSpPr>
      <p:grpSpPr>
        <a:xfrm>
          <a:off x="0" y="0"/>
          <a:ext cx="0" cy="0"/>
          <a:chOff x="0" y="0"/>
          <a:chExt cx="0" cy="0"/>
        </a:xfrm>
      </p:grpSpPr>
      <p:sp>
        <p:nvSpPr>
          <p:cNvPr id="1192" name="Google Shape;1192;p52"/>
          <p:cNvSpPr/>
          <p:nvPr/>
        </p:nvSpPr>
        <p:spPr>
          <a:xfrm>
            <a:off x="-43647" y="0"/>
            <a:ext cx="6508814" cy="6875946"/>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3" name="Google Shape;1193;p52"/>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4" name="Google Shape;1194;p52"/>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5" name="Google Shape;1195;p52"/>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6" name="Google Shape;1196;p52"/>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7" name="Google Shape;1197;p52"/>
          <p:cNvSpPr txBox="1"/>
          <p:nvPr/>
        </p:nvSpPr>
        <p:spPr>
          <a:xfrm>
            <a:off x="8153416" y="2305960"/>
            <a:ext cx="370287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Helvetica Neue"/>
                <a:ea typeface="Helvetica Neue"/>
                <a:cs typeface="Helvetica Neue"/>
                <a:sym typeface="Helvetica Neue"/>
              </a:rPr>
              <a:t>Form available now </a:t>
            </a:r>
            <a:endParaRPr sz="1400" b="0" i="0" u="none" strike="noStrike" cap="none">
              <a:solidFill>
                <a:srgbClr val="000000"/>
              </a:solidFill>
              <a:latin typeface="Helvetica Neue"/>
              <a:ea typeface="Helvetica Neue"/>
              <a:cs typeface="Helvetica Neue"/>
              <a:sym typeface="Helvetica Neue"/>
            </a:endParaRPr>
          </a:p>
        </p:txBody>
      </p:sp>
      <p:sp>
        <p:nvSpPr>
          <p:cNvPr id="1198" name="Google Shape;1198;p52"/>
          <p:cNvSpPr/>
          <p:nvPr/>
        </p:nvSpPr>
        <p:spPr>
          <a:xfrm>
            <a:off x="6521570" y="3546061"/>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9" name="Google Shape;1199;p52"/>
          <p:cNvSpPr/>
          <p:nvPr/>
        </p:nvSpPr>
        <p:spPr>
          <a:xfrm>
            <a:off x="6909512" y="3685961"/>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0" name="Google Shape;1200;p52"/>
          <p:cNvSpPr txBox="1"/>
          <p:nvPr/>
        </p:nvSpPr>
        <p:spPr>
          <a:xfrm>
            <a:off x="7989113" y="4029520"/>
            <a:ext cx="4001604"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Helvetica Neue"/>
                <a:ea typeface="Helvetica Neue"/>
                <a:cs typeface="Helvetica Neue"/>
                <a:sym typeface="Helvetica Neue"/>
              </a:rPr>
              <a:t>Form due </a:t>
            </a:r>
            <a:r>
              <a:rPr lang="en-US" sz="1800" b="1" i="0" u="none" strike="noStrike" cap="none" dirty="0">
                <a:solidFill>
                  <a:srgbClr val="FF0000"/>
                </a:solidFill>
                <a:latin typeface="Helvetica Neue"/>
                <a:ea typeface="Helvetica Neue"/>
                <a:cs typeface="Helvetica Neue"/>
                <a:sym typeface="Helvetica Neue"/>
              </a:rPr>
              <a:t>9am Friday, July 24</a:t>
            </a:r>
            <a:endParaRPr sz="1800" b="1" i="0" u="none" strike="noStrike" cap="none" dirty="0">
              <a:solidFill>
                <a:schemeClr val="dk1"/>
              </a:solidFill>
              <a:latin typeface="Helvetica Neue"/>
              <a:ea typeface="Helvetica Neue"/>
              <a:cs typeface="Helvetica Neue"/>
              <a:sym typeface="Helvetica Neue"/>
            </a:endParaRPr>
          </a:p>
        </p:txBody>
      </p:sp>
      <p:sp>
        <p:nvSpPr>
          <p:cNvPr id="1204" name="Google Shape;1204;p52"/>
          <p:cNvSpPr txBox="1"/>
          <p:nvPr/>
        </p:nvSpPr>
        <p:spPr>
          <a:xfrm>
            <a:off x="104413" y="607031"/>
            <a:ext cx="5986462" cy="20005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 VM</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How to Apply?</a:t>
            </a:r>
            <a:endParaRPr sz="2800" b="0" i="0" u="none" strike="noStrike" cap="none">
              <a:solidFill>
                <a:schemeClr val="lt1"/>
              </a:solidFill>
              <a:latin typeface="Helvetica Neue"/>
              <a:ea typeface="Helvetica Neue"/>
              <a:cs typeface="Helvetica Neue"/>
              <a:sym typeface="Helvetica Neue"/>
            </a:endParaRPr>
          </a:p>
        </p:txBody>
      </p:sp>
      <p:sp>
        <p:nvSpPr>
          <p:cNvPr id="1205" name="Google Shape;1205;p52"/>
          <p:cNvSpPr txBox="1"/>
          <p:nvPr/>
        </p:nvSpPr>
        <p:spPr>
          <a:xfrm>
            <a:off x="8120843" y="314234"/>
            <a:ext cx="366387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chemeClr val="dk1"/>
                </a:solidFill>
                <a:latin typeface="Helvetica Neue"/>
                <a:ea typeface="Helvetica Neue"/>
                <a:cs typeface="Helvetica Neue"/>
                <a:sym typeface="Helvetica Neue"/>
              </a:rPr>
              <a:t>Applying for VCE VM 2027</a:t>
            </a:r>
            <a:endParaRPr sz="1400" b="0" i="0" u="none" strike="noStrike" cap="none" dirty="0">
              <a:solidFill>
                <a:srgbClr val="000000"/>
              </a:solidFill>
              <a:latin typeface="Helvetica Neue"/>
              <a:ea typeface="Helvetica Neue"/>
              <a:cs typeface="Helvetica Neue"/>
              <a:sym typeface="Helvetica Neue"/>
            </a:endParaRPr>
          </a:p>
        </p:txBody>
      </p:sp>
      <p:pic>
        <p:nvPicPr>
          <p:cNvPr id="1206" name="Google Shape;1206;p52" descr="332,684 Applying Stock Photos, Pictures &amp;amp; Royalty-Free Images - iStock"/>
          <p:cNvPicPr preferRelativeResize="0"/>
          <p:nvPr/>
        </p:nvPicPr>
        <p:blipFill rotWithShape="1">
          <a:blip r:embed="rId3">
            <a:alphaModFix/>
          </a:blip>
          <a:srcRect/>
          <a:stretch/>
        </p:blipFill>
        <p:spPr>
          <a:xfrm>
            <a:off x="7105661" y="541966"/>
            <a:ext cx="625821" cy="625821"/>
          </a:xfrm>
          <a:prstGeom prst="rect">
            <a:avLst/>
          </a:prstGeom>
          <a:noFill/>
          <a:ln>
            <a:noFill/>
          </a:ln>
        </p:spPr>
      </p:pic>
      <p:pic>
        <p:nvPicPr>
          <p:cNvPr id="1207" name="Google Shape;1207;p52"/>
          <p:cNvPicPr preferRelativeResize="0"/>
          <p:nvPr/>
        </p:nvPicPr>
        <p:blipFill rotWithShape="1">
          <a:blip r:embed="rId4">
            <a:alphaModFix/>
          </a:blip>
          <a:srcRect/>
          <a:stretch/>
        </p:blipFill>
        <p:spPr>
          <a:xfrm>
            <a:off x="7082327" y="2211143"/>
            <a:ext cx="631235" cy="653218"/>
          </a:xfrm>
          <a:prstGeom prst="rect">
            <a:avLst/>
          </a:prstGeom>
          <a:noFill/>
          <a:ln>
            <a:noFill/>
          </a:ln>
        </p:spPr>
      </p:pic>
      <p:pic>
        <p:nvPicPr>
          <p:cNvPr id="1208" name="Google Shape;1208;p52"/>
          <p:cNvPicPr preferRelativeResize="0"/>
          <p:nvPr/>
        </p:nvPicPr>
        <p:blipFill rotWithShape="1">
          <a:blip r:embed="rId5">
            <a:alphaModFix/>
          </a:blip>
          <a:srcRect/>
          <a:stretch/>
        </p:blipFill>
        <p:spPr>
          <a:xfrm>
            <a:off x="7149730" y="3985346"/>
            <a:ext cx="618918" cy="461665"/>
          </a:xfrm>
          <a:prstGeom prst="rect">
            <a:avLst/>
          </a:prstGeom>
          <a:noFill/>
          <a:ln>
            <a:noFill/>
          </a:ln>
        </p:spPr>
      </p:pic>
      <p:pic>
        <p:nvPicPr>
          <p:cNvPr id="1210" name="Google Shape;1210;p52" descr="Vocational Education &amp; Training and VCE VM"/>
          <p:cNvPicPr preferRelativeResize="0"/>
          <p:nvPr/>
        </p:nvPicPr>
        <p:blipFill rotWithShape="1">
          <a:blip r:embed="rId6">
            <a:alphaModFix/>
          </a:blip>
          <a:srcRect/>
          <a:stretch/>
        </p:blipFill>
        <p:spPr>
          <a:xfrm>
            <a:off x="1537947" y="3787385"/>
            <a:ext cx="3556000" cy="2286000"/>
          </a:xfrm>
          <a:prstGeom prst="rect">
            <a:avLst/>
          </a:prstGeom>
          <a:noFill/>
          <a:ln>
            <a:noFill/>
          </a:ln>
        </p:spPr>
      </p:pic>
      <p:sp>
        <p:nvSpPr>
          <p:cNvPr id="7" name="TextBox 6">
            <a:extLst>
              <a:ext uri="{FF2B5EF4-FFF2-40B4-BE49-F238E27FC236}">
                <a16:creationId xmlns:a16="http://schemas.microsoft.com/office/drawing/2014/main" id="{820ACE28-8838-CB1C-B536-A3EC2D604FB0}"/>
              </a:ext>
            </a:extLst>
          </p:cNvPr>
          <p:cNvSpPr txBox="1"/>
          <p:nvPr/>
        </p:nvSpPr>
        <p:spPr>
          <a:xfrm>
            <a:off x="2974889" y="3306003"/>
            <a:ext cx="6147486" cy="307777"/>
          </a:xfrm>
          <a:prstGeom prst="rect">
            <a:avLst/>
          </a:prstGeom>
          <a:noFill/>
        </p:spPr>
        <p:txBody>
          <a:bodyPr wrap="square">
            <a:spAutoFit/>
          </a:bodyPr>
          <a:lstStyle/>
          <a:p>
            <a:r>
              <a:rPr lang="en-AU" b="0" dirty="0">
                <a:effectLst/>
              </a:rPr>
              <a:t> </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E68A3-DB06-7EC0-5D41-19CC8E38B0C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B28F910-C56D-239D-5273-0C2A441D4864}"/>
              </a:ext>
            </a:extLst>
          </p:cNvPr>
          <p:cNvPicPr>
            <a:picLocks noChangeAspect="1"/>
          </p:cNvPicPr>
          <p:nvPr/>
        </p:nvPicPr>
        <p:blipFill>
          <a:blip r:embed="rId3"/>
          <a:stretch>
            <a:fillRect/>
          </a:stretch>
        </p:blipFill>
        <p:spPr>
          <a:xfrm>
            <a:off x="0" y="-1"/>
            <a:ext cx="12192000" cy="6858001"/>
          </a:xfrm>
          <a:prstGeom prst="rect">
            <a:avLst/>
          </a:prstGeom>
        </p:spPr>
      </p:pic>
      <p:cxnSp>
        <p:nvCxnSpPr>
          <p:cNvPr id="5" name="Straight Arrow Connector 4">
            <a:extLst>
              <a:ext uri="{FF2B5EF4-FFF2-40B4-BE49-F238E27FC236}">
                <a16:creationId xmlns:a16="http://schemas.microsoft.com/office/drawing/2014/main" id="{A34A9EC8-062E-1C62-2235-919FBD08FC88}"/>
              </a:ext>
            </a:extLst>
          </p:cNvPr>
          <p:cNvCxnSpPr>
            <a:cxnSpLocks/>
          </p:cNvCxnSpPr>
          <p:nvPr/>
        </p:nvCxnSpPr>
        <p:spPr>
          <a:xfrm flipH="1">
            <a:off x="8224531" y="846138"/>
            <a:ext cx="2001957" cy="103034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97552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91">
          <a:extLst>
            <a:ext uri="{FF2B5EF4-FFF2-40B4-BE49-F238E27FC236}">
              <a16:creationId xmlns:a16="http://schemas.microsoft.com/office/drawing/2014/main" id="{AD32A9B3-0B35-18DF-9295-A3BF5AACE5E8}"/>
            </a:ext>
          </a:extLst>
        </p:cNvPr>
        <p:cNvGrpSpPr/>
        <p:nvPr/>
      </p:nvGrpSpPr>
      <p:grpSpPr>
        <a:xfrm>
          <a:off x="0" y="0"/>
          <a:ext cx="0" cy="0"/>
          <a:chOff x="0" y="0"/>
          <a:chExt cx="0" cy="0"/>
        </a:xfrm>
      </p:grpSpPr>
      <p:sp>
        <p:nvSpPr>
          <p:cNvPr id="1192" name="Google Shape;1192;p52">
            <a:extLst>
              <a:ext uri="{FF2B5EF4-FFF2-40B4-BE49-F238E27FC236}">
                <a16:creationId xmlns:a16="http://schemas.microsoft.com/office/drawing/2014/main" id="{56BA3B82-C05A-5A93-0D11-5024D43EA326}"/>
              </a:ext>
            </a:extLst>
          </p:cNvPr>
          <p:cNvSpPr/>
          <p:nvPr/>
        </p:nvSpPr>
        <p:spPr>
          <a:xfrm>
            <a:off x="-43647" y="0"/>
            <a:ext cx="6508814" cy="6875946"/>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4" name="Google Shape;1204;p52">
            <a:extLst>
              <a:ext uri="{FF2B5EF4-FFF2-40B4-BE49-F238E27FC236}">
                <a16:creationId xmlns:a16="http://schemas.microsoft.com/office/drawing/2014/main" id="{9691018F-4AD7-559F-B772-A66B2D6912CC}"/>
              </a:ext>
            </a:extLst>
          </p:cNvPr>
          <p:cNvSpPr txBox="1"/>
          <p:nvPr/>
        </p:nvSpPr>
        <p:spPr>
          <a:xfrm>
            <a:off x="104413" y="607031"/>
            <a:ext cx="5986462" cy="20005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lt1"/>
                </a:solidFill>
                <a:latin typeface="Helvetica Neue"/>
                <a:ea typeface="Helvetica Neue"/>
                <a:cs typeface="Helvetica Neue"/>
                <a:sym typeface="Helvetica Neue"/>
              </a:rPr>
              <a:t>VCE VM</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lt1"/>
                </a:solidFill>
                <a:latin typeface="Helvetica Neue"/>
                <a:ea typeface="Helvetica Neue"/>
                <a:cs typeface="Helvetica Neue"/>
                <a:sym typeface="Helvetica Neue"/>
              </a:rPr>
              <a:t>Google Form</a:t>
            </a:r>
            <a:endParaRPr sz="2800" b="0" i="0" u="none" strike="noStrike" cap="none" dirty="0">
              <a:solidFill>
                <a:schemeClr val="lt1"/>
              </a:solidFill>
              <a:latin typeface="Helvetica Neue"/>
              <a:ea typeface="Helvetica Neue"/>
              <a:cs typeface="Helvetica Neue"/>
              <a:sym typeface="Helvetica Neue"/>
            </a:endParaRPr>
          </a:p>
        </p:txBody>
      </p:sp>
      <p:pic>
        <p:nvPicPr>
          <p:cNvPr id="3" name="Picture 2">
            <a:extLst>
              <a:ext uri="{FF2B5EF4-FFF2-40B4-BE49-F238E27FC236}">
                <a16:creationId xmlns:a16="http://schemas.microsoft.com/office/drawing/2014/main" id="{27FB692D-00B6-04C0-996E-5467478E87CD}"/>
              </a:ext>
            </a:extLst>
          </p:cNvPr>
          <p:cNvPicPr>
            <a:picLocks noChangeAspect="1"/>
          </p:cNvPicPr>
          <p:nvPr/>
        </p:nvPicPr>
        <p:blipFill>
          <a:blip r:embed="rId3"/>
          <a:stretch>
            <a:fillRect/>
          </a:stretch>
        </p:blipFill>
        <p:spPr>
          <a:xfrm>
            <a:off x="6465167" y="-32861"/>
            <a:ext cx="5491758" cy="6858000"/>
          </a:xfrm>
          <a:prstGeom prst="rect">
            <a:avLst/>
          </a:prstGeom>
        </p:spPr>
      </p:pic>
    </p:spTree>
    <p:extLst>
      <p:ext uri="{BB962C8B-B14F-4D97-AF65-F5344CB8AC3E}">
        <p14:creationId xmlns:p14="http://schemas.microsoft.com/office/powerpoint/2010/main" val="38263769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91">
          <a:extLst>
            <a:ext uri="{FF2B5EF4-FFF2-40B4-BE49-F238E27FC236}">
              <a16:creationId xmlns:a16="http://schemas.microsoft.com/office/drawing/2014/main" id="{D0363224-0302-B920-5B3A-4ADE1B40AD3B}"/>
            </a:ext>
          </a:extLst>
        </p:cNvPr>
        <p:cNvGrpSpPr/>
        <p:nvPr/>
      </p:nvGrpSpPr>
      <p:grpSpPr>
        <a:xfrm>
          <a:off x="0" y="0"/>
          <a:ext cx="0" cy="0"/>
          <a:chOff x="0" y="0"/>
          <a:chExt cx="0" cy="0"/>
        </a:xfrm>
      </p:grpSpPr>
      <p:sp>
        <p:nvSpPr>
          <p:cNvPr id="1192" name="Google Shape;1192;p52">
            <a:extLst>
              <a:ext uri="{FF2B5EF4-FFF2-40B4-BE49-F238E27FC236}">
                <a16:creationId xmlns:a16="http://schemas.microsoft.com/office/drawing/2014/main" id="{5CD2D816-30E8-0B01-0A59-A596227949DA}"/>
              </a:ext>
            </a:extLst>
          </p:cNvPr>
          <p:cNvSpPr/>
          <p:nvPr/>
        </p:nvSpPr>
        <p:spPr>
          <a:xfrm>
            <a:off x="-43647" y="0"/>
            <a:ext cx="6508814" cy="6875946"/>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3" name="Google Shape;1193;p52">
            <a:extLst>
              <a:ext uri="{FF2B5EF4-FFF2-40B4-BE49-F238E27FC236}">
                <a16:creationId xmlns:a16="http://schemas.microsoft.com/office/drawing/2014/main" id="{81855439-3165-EBE2-D9FC-5FEE2503E19F}"/>
              </a:ext>
            </a:extLst>
          </p:cNvPr>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4" name="Google Shape;1194;p52">
            <a:extLst>
              <a:ext uri="{FF2B5EF4-FFF2-40B4-BE49-F238E27FC236}">
                <a16:creationId xmlns:a16="http://schemas.microsoft.com/office/drawing/2014/main" id="{30EC78B2-2B0E-B16C-FA84-2B33E2BC9189}"/>
              </a:ext>
            </a:extLst>
          </p:cNvPr>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5" name="Google Shape;1195;p52">
            <a:extLst>
              <a:ext uri="{FF2B5EF4-FFF2-40B4-BE49-F238E27FC236}">
                <a16:creationId xmlns:a16="http://schemas.microsoft.com/office/drawing/2014/main" id="{D6B00AD4-B229-CF85-F28B-83785AA4BDE5}"/>
              </a:ext>
            </a:extLst>
          </p:cNvPr>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6" name="Google Shape;1196;p52">
            <a:extLst>
              <a:ext uri="{FF2B5EF4-FFF2-40B4-BE49-F238E27FC236}">
                <a16:creationId xmlns:a16="http://schemas.microsoft.com/office/drawing/2014/main" id="{4B4F7A6E-F993-A67F-E89E-D185BD070F34}"/>
              </a:ext>
            </a:extLst>
          </p:cNvPr>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7" name="Google Shape;1197;p52">
            <a:extLst>
              <a:ext uri="{FF2B5EF4-FFF2-40B4-BE49-F238E27FC236}">
                <a16:creationId xmlns:a16="http://schemas.microsoft.com/office/drawing/2014/main" id="{4053DED0-1C25-8713-C747-866913963D3F}"/>
              </a:ext>
            </a:extLst>
          </p:cNvPr>
          <p:cNvSpPr txBox="1"/>
          <p:nvPr/>
        </p:nvSpPr>
        <p:spPr>
          <a:xfrm>
            <a:off x="8153416" y="2305960"/>
            <a:ext cx="370287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Helvetica Neue"/>
                <a:ea typeface="Helvetica Neue"/>
                <a:cs typeface="Helvetica Neue"/>
                <a:sym typeface="Helvetica Neue"/>
              </a:rPr>
              <a:t>Form available now </a:t>
            </a:r>
            <a:endParaRPr sz="1400" b="0" i="0" u="none" strike="noStrike" cap="none">
              <a:solidFill>
                <a:srgbClr val="000000"/>
              </a:solidFill>
              <a:latin typeface="Helvetica Neue"/>
              <a:ea typeface="Helvetica Neue"/>
              <a:cs typeface="Helvetica Neue"/>
              <a:sym typeface="Helvetica Neue"/>
            </a:endParaRPr>
          </a:p>
        </p:txBody>
      </p:sp>
      <p:sp>
        <p:nvSpPr>
          <p:cNvPr id="1198" name="Google Shape;1198;p52">
            <a:extLst>
              <a:ext uri="{FF2B5EF4-FFF2-40B4-BE49-F238E27FC236}">
                <a16:creationId xmlns:a16="http://schemas.microsoft.com/office/drawing/2014/main" id="{746D6055-9ACE-C374-728E-DA32E1CEF63A}"/>
              </a:ext>
            </a:extLst>
          </p:cNvPr>
          <p:cNvSpPr/>
          <p:nvPr/>
        </p:nvSpPr>
        <p:spPr>
          <a:xfrm>
            <a:off x="6521570" y="3546061"/>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9" name="Google Shape;1199;p52">
            <a:extLst>
              <a:ext uri="{FF2B5EF4-FFF2-40B4-BE49-F238E27FC236}">
                <a16:creationId xmlns:a16="http://schemas.microsoft.com/office/drawing/2014/main" id="{DD7EB9B1-0D3C-310C-6373-BF630D87D7D7}"/>
              </a:ext>
            </a:extLst>
          </p:cNvPr>
          <p:cNvSpPr/>
          <p:nvPr/>
        </p:nvSpPr>
        <p:spPr>
          <a:xfrm>
            <a:off x="6909512" y="3685961"/>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0" name="Google Shape;1200;p52">
            <a:extLst>
              <a:ext uri="{FF2B5EF4-FFF2-40B4-BE49-F238E27FC236}">
                <a16:creationId xmlns:a16="http://schemas.microsoft.com/office/drawing/2014/main" id="{6365B573-D274-09C4-FB0D-68F126950D81}"/>
              </a:ext>
            </a:extLst>
          </p:cNvPr>
          <p:cNvSpPr txBox="1"/>
          <p:nvPr/>
        </p:nvSpPr>
        <p:spPr>
          <a:xfrm>
            <a:off x="7989113" y="4029520"/>
            <a:ext cx="4001604"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Helvetica Neue"/>
                <a:ea typeface="Helvetica Neue"/>
                <a:cs typeface="Helvetica Neue"/>
                <a:sym typeface="Helvetica Neue"/>
              </a:rPr>
              <a:t>Form due </a:t>
            </a:r>
            <a:r>
              <a:rPr lang="en-US" sz="1800" b="1" i="0" u="none" strike="noStrike" cap="none" dirty="0">
                <a:solidFill>
                  <a:srgbClr val="FF0000"/>
                </a:solidFill>
                <a:latin typeface="Helvetica Neue"/>
                <a:ea typeface="Helvetica Neue"/>
                <a:cs typeface="Helvetica Neue"/>
                <a:sym typeface="Helvetica Neue"/>
              </a:rPr>
              <a:t>9am Friday, July 24</a:t>
            </a:r>
            <a:endParaRPr sz="1800" b="1" i="0" u="none" strike="noStrike" cap="none" dirty="0">
              <a:solidFill>
                <a:schemeClr val="dk1"/>
              </a:solidFill>
              <a:latin typeface="Helvetica Neue"/>
              <a:ea typeface="Helvetica Neue"/>
              <a:cs typeface="Helvetica Neue"/>
              <a:sym typeface="Helvetica Neue"/>
            </a:endParaRPr>
          </a:p>
        </p:txBody>
      </p:sp>
      <p:sp>
        <p:nvSpPr>
          <p:cNvPr id="1201" name="Google Shape;1201;p52">
            <a:extLst>
              <a:ext uri="{FF2B5EF4-FFF2-40B4-BE49-F238E27FC236}">
                <a16:creationId xmlns:a16="http://schemas.microsoft.com/office/drawing/2014/main" id="{B601048A-2457-39BD-5DF1-B6C258846591}"/>
              </a:ext>
            </a:extLst>
          </p:cNvPr>
          <p:cNvSpPr/>
          <p:nvPr/>
        </p:nvSpPr>
        <p:spPr>
          <a:xfrm>
            <a:off x="6521570" y="519161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2" name="Google Shape;1202;p52">
            <a:extLst>
              <a:ext uri="{FF2B5EF4-FFF2-40B4-BE49-F238E27FC236}">
                <a16:creationId xmlns:a16="http://schemas.microsoft.com/office/drawing/2014/main" id="{80FB2100-7426-D9DD-26EB-0261E09B892F}"/>
              </a:ext>
            </a:extLst>
          </p:cNvPr>
          <p:cNvSpPr/>
          <p:nvPr/>
        </p:nvSpPr>
        <p:spPr>
          <a:xfrm>
            <a:off x="6932703" y="528165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3" name="Google Shape;1203;p52">
            <a:extLst>
              <a:ext uri="{FF2B5EF4-FFF2-40B4-BE49-F238E27FC236}">
                <a16:creationId xmlns:a16="http://schemas.microsoft.com/office/drawing/2014/main" id="{7F5316A5-B54E-5551-BE27-8335E91F9EDF}"/>
              </a:ext>
            </a:extLst>
          </p:cNvPr>
          <p:cNvSpPr txBox="1"/>
          <p:nvPr/>
        </p:nvSpPr>
        <p:spPr>
          <a:xfrm>
            <a:off x="7844120" y="5599220"/>
            <a:ext cx="42030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Helvetica Neue"/>
                <a:ea typeface="Helvetica Neue"/>
                <a:cs typeface="Helvetica Neue"/>
                <a:sym typeface="Helvetica Neue"/>
              </a:rPr>
              <a:t> </a:t>
            </a:r>
            <a:r>
              <a:rPr lang="en-US" sz="1800" b="1" i="0" u="none" strike="noStrike" cap="none" dirty="0">
                <a:solidFill>
                  <a:schemeClr val="dk1"/>
                </a:solidFill>
                <a:latin typeface="Helvetica Neue"/>
                <a:ea typeface="Helvetica Neue"/>
                <a:cs typeface="Helvetica Neue"/>
                <a:sym typeface="Helvetica Neue"/>
              </a:rPr>
              <a:t>VCE VM Interviews from: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1800" b="1" i="0" u="none" strike="noStrike" cap="none" dirty="0">
                <a:solidFill>
                  <a:srgbClr val="FF0000"/>
                </a:solidFill>
                <a:latin typeface="Helvetica Neue"/>
                <a:ea typeface="Helvetica Neue"/>
                <a:cs typeface="Helvetica Neue"/>
                <a:sym typeface="Helvetica Neue"/>
              </a:rPr>
              <a:t>Monday July 20 to Friday July 24</a:t>
            </a:r>
            <a:endParaRPr sz="1400" b="0" i="0" u="none" strike="noStrike" cap="none" dirty="0">
              <a:solidFill>
                <a:srgbClr val="000000"/>
              </a:solidFill>
              <a:latin typeface="Helvetica Neue"/>
              <a:ea typeface="Helvetica Neue"/>
              <a:cs typeface="Helvetica Neue"/>
              <a:sym typeface="Helvetica Neue"/>
            </a:endParaRPr>
          </a:p>
        </p:txBody>
      </p:sp>
      <p:sp>
        <p:nvSpPr>
          <p:cNvPr id="1204" name="Google Shape;1204;p52">
            <a:extLst>
              <a:ext uri="{FF2B5EF4-FFF2-40B4-BE49-F238E27FC236}">
                <a16:creationId xmlns:a16="http://schemas.microsoft.com/office/drawing/2014/main" id="{E61D0588-9EB0-CC6E-2289-46A47782DA30}"/>
              </a:ext>
            </a:extLst>
          </p:cNvPr>
          <p:cNvSpPr txBox="1"/>
          <p:nvPr/>
        </p:nvSpPr>
        <p:spPr>
          <a:xfrm>
            <a:off x="104413" y="607031"/>
            <a:ext cx="5986462" cy="20005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 VM</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How to Apply?</a:t>
            </a:r>
            <a:endParaRPr sz="2800" b="0" i="0" u="none" strike="noStrike" cap="none">
              <a:solidFill>
                <a:schemeClr val="lt1"/>
              </a:solidFill>
              <a:latin typeface="Helvetica Neue"/>
              <a:ea typeface="Helvetica Neue"/>
              <a:cs typeface="Helvetica Neue"/>
              <a:sym typeface="Helvetica Neue"/>
            </a:endParaRPr>
          </a:p>
        </p:txBody>
      </p:sp>
      <p:sp>
        <p:nvSpPr>
          <p:cNvPr id="1205" name="Google Shape;1205;p52">
            <a:extLst>
              <a:ext uri="{FF2B5EF4-FFF2-40B4-BE49-F238E27FC236}">
                <a16:creationId xmlns:a16="http://schemas.microsoft.com/office/drawing/2014/main" id="{90BC9045-60D7-7F97-D8AF-EC38C6042512}"/>
              </a:ext>
            </a:extLst>
          </p:cNvPr>
          <p:cNvSpPr txBox="1"/>
          <p:nvPr/>
        </p:nvSpPr>
        <p:spPr>
          <a:xfrm>
            <a:off x="8120843" y="314234"/>
            <a:ext cx="366387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chemeClr val="dk1"/>
                </a:solidFill>
                <a:latin typeface="Helvetica Neue"/>
                <a:ea typeface="Helvetica Neue"/>
                <a:cs typeface="Helvetica Neue"/>
                <a:sym typeface="Helvetica Neue"/>
              </a:rPr>
              <a:t>Applying for VCE VM 2027</a:t>
            </a:r>
            <a:endParaRPr sz="1400" b="0" i="0" u="none" strike="noStrike" cap="none" dirty="0">
              <a:solidFill>
                <a:srgbClr val="000000"/>
              </a:solidFill>
              <a:latin typeface="Helvetica Neue"/>
              <a:ea typeface="Helvetica Neue"/>
              <a:cs typeface="Helvetica Neue"/>
              <a:sym typeface="Helvetica Neue"/>
            </a:endParaRPr>
          </a:p>
        </p:txBody>
      </p:sp>
      <p:pic>
        <p:nvPicPr>
          <p:cNvPr id="1206" name="Google Shape;1206;p52" descr="332,684 Applying Stock Photos, Pictures &amp;amp; Royalty-Free Images - iStock">
            <a:extLst>
              <a:ext uri="{FF2B5EF4-FFF2-40B4-BE49-F238E27FC236}">
                <a16:creationId xmlns:a16="http://schemas.microsoft.com/office/drawing/2014/main" id="{D86584E1-42DC-BC36-0107-2D3530B25EDC}"/>
              </a:ext>
            </a:extLst>
          </p:cNvPr>
          <p:cNvPicPr preferRelativeResize="0"/>
          <p:nvPr/>
        </p:nvPicPr>
        <p:blipFill rotWithShape="1">
          <a:blip r:embed="rId3">
            <a:alphaModFix/>
          </a:blip>
          <a:srcRect/>
          <a:stretch/>
        </p:blipFill>
        <p:spPr>
          <a:xfrm>
            <a:off x="7105661" y="541966"/>
            <a:ext cx="625821" cy="625821"/>
          </a:xfrm>
          <a:prstGeom prst="rect">
            <a:avLst/>
          </a:prstGeom>
          <a:noFill/>
          <a:ln>
            <a:noFill/>
          </a:ln>
        </p:spPr>
      </p:pic>
      <p:pic>
        <p:nvPicPr>
          <p:cNvPr id="1207" name="Google Shape;1207;p52">
            <a:extLst>
              <a:ext uri="{FF2B5EF4-FFF2-40B4-BE49-F238E27FC236}">
                <a16:creationId xmlns:a16="http://schemas.microsoft.com/office/drawing/2014/main" id="{EBC07C75-0CC4-E2AF-37B8-671B2EF3CBC3}"/>
              </a:ext>
            </a:extLst>
          </p:cNvPr>
          <p:cNvPicPr preferRelativeResize="0"/>
          <p:nvPr/>
        </p:nvPicPr>
        <p:blipFill rotWithShape="1">
          <a:blip r:embed="rId4">
            <a:alphaModFix/>
          </a:blip>
          <a:srcRect/>
          <a:stretch/>
        </p:blipFill>
        <p:spPr>
          <a:xfrm>
            <a:off x="7082327" y="2211143"/>
            <a:ext cx="631235" cy="653218"/>
          </a:xfrm>
          <a:prstGeom prst="rect">
            <a:avLst/>
          </a:prstGeom>
          <a:noFill/>
          <a:ln>
            <a:noFill/>
          </a:ln>
        </p:spPr>
      </p:pic>
      <p:pic>
        <p:nvPicPr>
          <p:cNvPr id="1208" name="Google Shape;1208;p52">
            <a:extLst>
              <a:ext uri="{FF2B5EF4-FFF2-40B4-BE49-F238E27FC236}">
                <a16:creationId xmlns:a16="http://schemas.microsoft.com/office/drawing/2014/main" id="{CFBCA0DB-7E3E-6166-40F7-79CB87E3C0DD}"/>
              </a:ext>
            </a:extLst>
          </p:cNvPr>
          <p:cNvPicPr preferRelativeResize="0"/>
          <p:nvPr/>
        </p:nvPicPr>
        <p:blipFill rotWithShape="1">
          <a:blip r:embed="rId5">
            <a:alphaModFix/>
          </a:blip>
          <a:srcRect/>
          <a:stretch/>
        </p:blipFill>
        <p:spPr>
          <a:xfrm>
            <a:off x="7149730" y="3985346"/>
            <a:ext cx="618918" cy="461665"/>
          </a:xfrm>
          <a:prstGeom prst="rect">
            <a:avLst/>
          </a:prstGeom>
          <a:noFill/>
          <a:ln>
            <a:noFill/>
          </a:ln>
        </p:spPr>
      </p:pic>
      <p:pic>
        <p:nvPicPr>
          <p:cNvPr id="1209" name="Google Shape;1209;p52">
            <a:extLst>
              <a:ext uri="{FF2B5EF4-FFF2-40B4-BE49-F238E27FC236}">
                <a16:creationId xmlns:a16="http://schemas.microsoft.com/office/drawing/2014/main" id="{C39CC654-2EA1-E25E-CB20-E51E1AE2185A}"/>
              </a:ext>
            </a:extLst>
          </p:cNvPr>
          <p:cNvPicPr preferRelativeResize="0"/>
          <p:nvPr/>
        </p:nvPicPr>
        <p:blipFill rotWithShape="1">
          <a:blip r:embed="rId6">
            <a:alphaModFix/>
          </a:blip>
          <a:srcRect/>
          <a:stretch/>
        </p:blipFill>
        <p:spPr>
          <a:xfrm>
            <a:off x="7105661" y="5515350"/>
            <a:ext cx="738459" cy="578586"/>
          </a:xfrm>
          <a:prstGeom prst="rect">
            <a:avLst/>
          </a:prstGeom>
          <a:noFill/>
          <a:ln>
            <a:noFill/>
          </a:ln>
        </p:spPr>
      </p:pic>
      <p:pic>
        <p:nvPicPr>
          <p:cNvPr id="1210" name="Google Shape;1210;p52" descr="Vocational Education &amp; Training and VCE VM">
            <a:extLst>
              <a:ext uri="{FF2B5EF4-FFF2-40B4-BE49-F238E27FC236}">
                <a16:creationId xmlns:a16="http://schemas.microsoft.com/office/drawing/2014/main" id="{F9905CDF-1974-1CD8-4174-948B9B128466}"/>
              </a:ext>
            </a:extLst>
          </p:cNvPr>
          <p:cNvPicPr preferRelativeResize="0"/>
          <p:nvPr/>
        </p:nvPicPr>
        <p:blipFill rotWithShape="1">
          <a:blip r:embed="rId7">
            <a:alphaModFix/>
          </a:blip>
          <a:srcRect/>
          <a:stretch/>
        </p:blipFill>
        <p:spPr>
          <a:xfrm>
            <a:off x="1537947" y="3787385"/>
            <a:ext cx="3556000" cy="2286000"/>
          </a:xfrm>
          <a:prstGeom prst="rect">
            <a:avLst/>
          </a:prstGeom>
          <a:noFill/>
          <a:ln>
            <a:noFill/>
          </a:ln>
        </p:spPr>
      </p:pic>
      <p:sp>
        <p:nvSpPr>
          <p:cNvPr id="7" name="TextBox 6">
            <a:extLst>
              <a:ext uri="{FF2B5EF4-FFF2-40B4-BE49-F238E27FC236}">
                <a16:creationId xmlns:a16="http://schemas.microsoft.com/office/drawing/2014/main" id="{2F91ECB0-B140-0ABA-A68D-042FDF5F0F8D}"/>
              </a:ext>
            </a:extLst>
          </p:cNvPr>
          <p:cNvSpPr txBox="1"/>
          <p:nvPr/>
        </p:nvSpPr>
        <p:spPr>
          <a:xfrm>
            <a:off x="2974889" y="3306003"/>
            <a:ext cx="6147486" cy="307777"/>
          </a:xfrm>
          <a:prstGeom prst="rect">
            <a:avLst/>
          </a:prstGeom>
          <a:noFill/>
        </p:spPr>
        <p:txBody>
          <a:bodyPr wrap="square">
            <a:spAutoFit/>
          </a:bodyPr>
          <a:lstStyle/>
          <a:p>
            <a:r>
              <a:rPr lang="en-AU" b="0" dirty="0">
                <a:effectLst/>
              </a:rPr>
              <a:t> </a:t>
            </a:r>
            <a:endParaRPr lang="en-US" dirty="0"/>
          </a:p>
        </p:txBody>
      </p:sp>
    </p:spTree>
    <p:extLst>
      <p:ext uri="{BB962C8B-B14F-4D97-AF65-F5344CB8AC3E}">
        <p14:creationId xmlns:p14="http://schemas.microsoft.com/office/powerpoint/2010/main" val="40275057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5"/>
        <p:cNvGrpSpPr/>
        <p:nvPr/>
      </p:nvGrpSpPr>
      <p:grpSpPr>
        <a:xfrm>
          <a:off x="0" y="0"/>
          <a:ext cx="0" cy="0"/>
          <a:chOff x="0" y="0"/>
          <a:chExt cx="0" cy="0"/>
        </a:xfrm>
      </p:grpSpPr>
      <p:sp>
        <p:nvSpPr>
          <p:cNvPr id="1216" name="Google Shape;1216;p53"/>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7" name="Google Shape;1217;p53"/>
          <p:cNvSpPr txBox="1"/>
          <p:nvPr/>
        </p:nvSpPr>
        <p:spPr>
          <a:xfrm>
            <a:off x="164306" y="633470"/>
            <a:ext cx="5986462" cy="30469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Course Selection Process</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800"/>
              <a:buFont typeface="Arial"/>
              <a:buNone/>
            </a:pPr>
            <a:endParaRPr sz="48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VCE, VCE VM</a:t>
            </a:r>
            <a:endParaRPr sz="1400" b="0" i="0" u="none" strike="noStrike" cap="none">
              <a:solidFill>
                <a:srgbClr val="000000"/>
              </a:solidFill>
              <a:latin typeface="Helvetica Neue"/>
              <a:ea typeface="Helvetica Neue"/>
              <a:cs typeface="Helvetica Neue"/>
              <a:sym typeface="Helvetica Neue"/>
            </a:endParaRPr>
          </a:p>
        </p:txBody>
      </p:sp>
      <p:pic>
        <p:nvPicPr>
          <p:cNvPr id="1218" name="Google Shape;1218;p53"/>
          <p:cNvPicPr preferRelativeResize="0"/>
          <p:nvPr/>
        </p:nvPicPr>
        <p:blipFill rotWithShape="1">
          <a:blip r:embed="rId3">
            <a:alphaModFix/>
          </a:blip>
          <a:srcRect/>
          <a:stretch/>
        </p:blipFill>
        <p:spPr>
          <a:xfrm>
            <a:off x="7162896" y="633470"/>
            <a:ext cx="4204943" cy="5591060"/>
          </a:xfrm>
          <a:prstGeom prst="rect">
            <a:avLst/>
          </a:prstGeom>
          <a:noFill/>
          <a:ln>
            <a:noFill/>
          </a:ln>
        </p:spPr>
      </p:pic>
      <p:sp>
        <p:nvSpPr>
          <p:cNvPr id="1219" name="Google Shape;1219;p53"/>
          <p:cNvSpPr txBox="1"/>
          <p:nvPr/>
        </p:nvSpPr>
        <p:spPr>
          <a:xfrm>
            <a:off x="10147300" y="1257300"/>
            <a:ext cx="673100" cy="24622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VCE VM</a:t>
            </a:r>
            <a:endParaRPr sz="1400" b="0" i="0" u="none" strike="noStrike" cap="none">
              <a:solidFill>
                <a:srgbClr val="000000"/>
              </a:solidFill>
              <a:latin typeface="Arial"/>
              <a:ea typeface="Arial"/>
              <a:cs typeface="Arial"/>
              <a:sym typeface="Arial"/>
            </a:endParaRPr>
          </a:p>
        </p:txBody>
      </p:sp>
      <p:sp>
        <p:nvSpPr>
          <p:cNvPr id="1220" name="Google Shape;1220;p53"/>
          <p:cNvSpPr txBox="1"/>
          <p:nvPr/>
        </p:nvSpPr>
        <p:spPr>
          <a:xfrm>
            <a:off x="10631239" y="3924300"/>
            <a:ext cx="673100" cy="24622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VCE VM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5"/>
        <p:cNvGrpSpPr/>
        <p:nvPr/>
      </p:nvGrpSpPr>
      <p:grpSpPr>
        <a:xfrm>
          <a:off x="0" y="0"/>
          <a:ext cx="0" cy="0"/>
          <a:chOff x="0" y="0"/>
          <a:chExt cx="0" cy="0"/>
        </a:xfrm>
      </p:grpSpPr>
      <p:sp>
        <p:nvSpPr>
          <p:cNvPr id="1226" name="Google Shape;1226;p54"/>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7" name="Google Shape;1227;p54"/>
          <p:cNvSpPr txBox="1"/>
          <p:nvPr/>
        </p:nvSpPr>
        <p:spPr>
          <a:xfrm>
            <a:off x="328613" y="1427747"/>
            <a:ext cx="5986462" cy="273921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Course selection process</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What do I have to do?</a:t>
            </a:r>
            <a:endParaRPr sz="2800" b="0" i="0" u="none" strike="noStrike" cap="none">
              <a:solidFill>
                <a:schemeClr val="lt1"/>
              </a:solidFill>
              <a:latin typeface="Helvetica Neue"/>
              <a:ea typeface="Helvetica Neue"/>
              <a:cs typeface="Helvetica Neue"/>
              <a:sym typeface="Helvetica Neue"/>
            </a:endParaRPr>
          </a:p>
        </p:txBody>
      </p:sp>
      <p:sp>
        <p:nvSpPr>
          <p:cNvPr id="1228" name="Google Shape;1228;p54"/>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9" name="Google Shape;1229;p54"/>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0" name="Google Shape;1230;p54"/>
          <p:cNvSpPr txBox="1"/>
          <p:nvPr/>
        </p:nvSpPr>
        <p:spPr>
          <a:xfrm>
            <a:off x="8315860" y="683566"/>
            <a:ext cx="363266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Talk to people</a:t>
            </a:r>
            <a:endParaRPr sz="1400" b="0" i="0" u="none" strike="noStrike" cap="none">
              <a:solidFill>
                <a:srgbClr val="000000"/>
              </a:solidFill>
              <a:latin typeface="Helvetica Neue"/>
              <a:ea typeface="Helvetica Neue"/>
              <a:cs typeface="Helvetica Neue"/>
              <a:sym typeface="Helvetica Neue"/>
            </a:endParaRPr>
          </a:p>
        </p:txBody>
      </p:sp>
      <p:sp>
        <p:nvSpPr>
          <p:cNvPr id="1231" name="Google Shape;1231;p54"/>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2" name="Google Shape;1232;p54"/>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3" name="Google Shape;1233;p54"/>
          <p:cNvSpPr/>
          <p:nvPr/>
        </p:nvSpPr>
        <p:spPr>
          <a:xfrm>
            <a:off x="6521570" y="3588865"/>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4" name="Google Shape;1234;p54"/>
          <p:cNvSpPr/>
          <p:nvPr/>
        </p:nvSpPr>
        <p:spPr>
          <a:xfrm>
            <a:off x="6890512" y="3720906"/>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5" name="Google Shape;1235;p54"/>
          <p:cNvSpPr txBox="1"/>
          <p:nvPr/>
        </p:nvSpPr>
        <p:spPr>
          <a:xfrm>
            <a:off x="8017582" y="2198457"/>
            <a:ext cx="409760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Think about what you want to be and find out what it takes</a:t>
            </a:r>
            <a:endParaRPr sz="1400" b="0" i="0" u="none" strike="noStrike" cap="none">
              <a:solidFill>
                <a:srgbClr val="000000"/>
              </a:solidFill>
              <a:latin typeface="Helvetica Neue"/>
              <a:ea typeface="Helvetica Neue"/>
              <a:cs typeface="Helvetica Neue"/>
              <a:sym typeface="Helvetica Neue"/>
            </a:endParaRPr>
          </a:p>
        </p:txBody>
      </p:sp>
      <p:pic>
        <p:nvPicPr>
          <p:cNvPr id="1239" name="Google Shape;1239;p54"/>
          <p:cNvPicPr preferRelativeResize="0"/>
          <p:nvPr/>
        </p:nvPicPr>
        <p:blipFill rotWithShape="1">
          <a:blip r:embed="rId3">
            <a:alphaModFix/>
          </a:blip>
          <a:srcRect/>
          <a:stretch/>
        </p:blipFill>
        <p:spPr>
          <a:xfrm>
            <a:off x="6808358" y="207033"/>
            <a:ext cx="1220714" cy="1220714"/>
          </a:xfrm>
          <a:prstGeom prst="rect">
            <a:avLst/>
          </a:prstGeom>
          <a:noFill/>
          <a:ln>
            <a:noFill/>
          </a:ln>
        </p:spPr>
      </p:pic>
      <p:sp>
        <p:nvSpPr>
          <p:cNvPr id="1240" name="Google Shape;1240;p54"/>
          <p:cNvSpPr txBox="1"/>
          <p:nvPr/>
        </p:nvSpPr>
        <p:spPr>
          <a:xfrm>
            <a:off x="7946920" y="3694696"/>
            <a:ext cx="40977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Helvetica Neue"/>
                <a:ea typeface="Helvetica Neue"/>
                <a:cs typeface="Helvetica Neue"/>
                <a:sym typeface="Helvetica Neue"/>
              </a:rPr>
              <a:t>Read the St Joseph’s </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dirty="0">
                <a:solidFill>
                  <a:schemeClr val="dk1"/>
                </a:solidFill>
                <a:latin typeface="Helvetica Neue"/>
                <a:ea typeface="Helvetica Neue"/>
                <a:cs typeface="Helvetica Neue"/>
                <a:sym typeface="Helvetica Neue"/>
              </a:rPr>
              <a:t>VCE &amp; VCE VM Course Selection Handbook 2027</a:t>
            </a:r>
            <a:r>
              <a:rPr lang="en-US" sz="2000" b="0" i="0" u="none" strike="noStrike" cap="none" dirty="0">
                <a:solidFill>
                  <a:schemeClr val="dk1"/>
                </a:solidFill>
                <a:latin typeface="Helvetica Neue"/>
                <a:ea typeface="Helvetica Neue"/>
                <a:cs typeface="Helvetica Neue"/>
                <a:sym typeface="Helvetica Neue"/>
              </a:rPr>
              <a:t> </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FF0000"/>
                </a:solidFill>
                <a:highlight>
                  <a:srgbClr val="FFFF00"/>
                </a:highlight>
                <a:latin typeface="Helvetica Neue"/>
                <a:ea typeface="Helvetica Neue"/>
                <a:cs typeface="Helvetica Neue"/>
                <a:sym typeface="Helvetica Neue"/>
              </a:rPr>
              <a:t>Online Now!</a:t>
            </a:r>
            <a:endParaRPr sz="2000" b="1" i="1" u="none" strike="noStrike" cap="none" dirty="0">
              <a:solidFill>
                <a:srgbClr val="FF0000"/>
              </a:solidFill>
              <a:highlight>
                <a:srgbClr val="FFFF00"/>
              </a:highlight>
              <a:latin typeface="Helvetica Neue"/>
              <a:ea typeface="Helvetica Neue"/>
              <a:cs typeface="Helvetica Neue"/>
              <a:sym typeface="Helvetica Neue"/>
            </a:endParaRPr>
          </a:p>
        </p:txBody>
      </p:sp>
      <p:pic>
        <p:nvPicPr>
          <p:cNvPr id="1241" name="Google Shape;1241;p54"/>
          <p:cNvPicPr preferRelativeResize="0"/>
          <p:nvPr/>
        </p:nvPicPr>
        <p:blipFill rotWithShape="1">
          <a:blip r:embed="rId4">
            <a:alphaModFix/>
          </a:blip>
          <a:srcRect/>
          <a:stretch/>
        </p:blipFill>
        <p:spPr>
          <a:xfrm>
            <a:off x="7034399" y="3894605"/>
            <a:ext cx="756442" cy="756442"/>
          </a:xfrm>
          <a:prstGeom prst="rect">
            <a:avLst/>
          </a:prstGeom>
          <a:noFill/>
          <a:ln>
            <a:noFill/>
          </a:ln>
        </p:spPr>
      </p:pic>
      <p:pic>
        <p:nvPicPr>
          <p:cNvPr id="1243" name="Google Shape;1243;p54"/>
          <p:cNvPicPr preferRelativeResize="0"/>
          <p:nvPr/>
        </p:nvPicPr>
        <p:blipFill rotWithShape="1">
          <a:blip r:embed="rId5">
            <a:alphaModFix/>
          </a:blip>
          <a:srcRect/>
          <a:stretch/>
        </p:blipFill>
        <p:spPr>
          <a:xfrm>
            <a:off x="7179137" y="2140083"/>
            <a:ext cx="549819" cy="821158"/>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2F9B2C-60C5-AF8F-46BE-6C1CDBAF661E}"/>
              </a:ext>
            </a:extLst>
          </p:cNvPr>
          <p:cNvPicPr>
            <a:picLocks noChangeAspect="1"/>
          </p:cNvPicPr>
          <p:nvPr/>
        </p:nvPicPr>
        <p:blipFill>
          <a:blip r:embed="rId3"/>
          <a:stretch>
            <a:fillRect/>
          </a:stretch>
        </p:blipFill>
        <p:spPr>
          <a:xfrm>
            <a:off x="1066800" y="101479"/>
            <a:ext cx="10058400" cy="6481883"/>
          </a:xfrm>
          <a:prstGeom prst="rect">
            <a:avLst/>
          </a:prstGeom>
        </p:spPr>
      </p:pic>
      <p:cxnSp>
        <p:nvCxnSpPr>
          <p:cNvPr id="6" name="Straight Arrow Connector 5">
            <a:extLst>
              <a:ext uri="{FF2B5EF4-FFF2-40B4-BE49-F238E27FC236}">
                <a16:creationId xmlns:a16="http://schemas.microsoft.com/office/drawing/2014/main" id="{A6327CB3-FDB0-8385-DB6E-1A289CF4DAD5}"/>
              </a:ext>
            </a:extLst>
          </p:cNvPr>
          <p:cNvCxnSpPr>
            <a:cxnSpLocks/>
          </p:cNvCxnSpPr>
          <p:nvPr/>
        </p:nvCxnSpPr>
        <p:spPr>
          <a:xfrm flipH="1">
            <a:off x="7583913" y="5233084"/>
            <a:ext cx="2001957" cy="103034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4326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25">
          <a:extLst>
            <a:ext uri="{FF2B5EF4-FFF2-40B4-BE49-F238E27FC236}">
              <a16:creationId xmlns:a16="http://schemas.microsoft.com/office/drawing/2014/main" id="{BDC26EF4-4F1F-640D-B5B3-CDAD3F57F695}"/>
            </a:ext>
          </a:extLst>
        </p:cNvPr>
        <p:cNvGrpSpPr/>
        <p:nvPr/>
      </p:nvGrpSpPr>
      <p:grpSpPr>
        <a:xfrm>
          <a:off x="0" y="0"/>
          <a:ext cx="0" cy="0"/>
          <a:chOff x="0" y="0"/>
          <a:chExt cx="0" cy="0"/>
        </a:xfrm>
      </p:grpSpPr>
      <p:sp>
        <p:nvSpPr>
          <p:cNvPr id="1226" name="Google Shape;1226;p54">
            <a:extLst>
              <a:ext uri="{FF2B5EF4-FFF2-40B4-BE49-F238E27FC236}">
                <a16:creationId xmlns:a16="http://schemas.microsoft.com/office/drawing/2014/main" id="{3DFA08B9-12CF-CDA5-0C58-B777CFC94D35}"/>
              </a:ext>
            </a:extLst>
          </p:cNvPr>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7" name="Google Shape;1227;p54">
            <a:extLst>
              <a:ext uri="{FF2B5EF4-FFF2-40B4-BE49-F238E27FC236}">
                <a16:creationId xmlns:a16="http://schemas.microsoft.com/office/drawing/2014/main" id="{3DEC6DDA-4EAA-E4D7-7FE3-7CDF75E5F3BA}"/>
              </a:ext>
            </a:extLst>
          </p:cNvPr>
          <p:cNvSpPr txBox="1"/>
          <p:nvPr/>
        </p:nvSpPr>
        <p:spPr>
          <a:xfrm>
            <a:off x="328613" y="1427747"/>
            <a:ext cx="5986462" cy="273921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Course selection process</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What do I have to do?</a:t>
            </a:r>
            <a:endParaRPr sz="2800" b="0" i="0" u="none" strike="noStrike" cap="none">
              <a:solidFill>
                <a:schemeClr val="lt1"/>
              </a:solidFill>
              <a:latin typeface="Helvetica Neue"/>
              <a:ea typeface="Helvetica Neue"/>
              <a:cs typeface="Helvetica Neue"/>
              <a:sym typeface="Helvetica Neue"/>
            </a:endParaRPr>
          </a:p>
        </p:txBody>
      </p:sp>
      <p:sp>
        <p:nvSpPr>
          <p:cNvPr id="1228" name="Google Shape;1228;p54">
            <a:extLst>
              <a:ext uri="{FF2B5EF4-FFF2-40B4-BE49-F238E27FC236}">
                <a16:creationId xmlns:a16="http://schemas.microsoft.com/office/drawing/2014/main" id="{62013048-A45D-BFF3-2EA5-FE2CCFD41F0F}"/>
              </a:ext>
            </a:extLst>
          </p:cNvPr>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9" name="Google Shape;1229;p54">
            <a:extLst>
              <a:ext uri="{FF2B5EF4-FFF2-40B4-BE49-F238E27FC236}">
                <a16:creationId xmlns:a16="http://schemas.microsoft.com/office/drawing/2014/main" id="{3B3F20B5-E5BF-982B-2A68-CB883C7510B8}"/>
              </a:ext>
            </a:extLst>
          </p:cNvPr>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0" name="Google Shape;1230;p54">
            <a:extLst>
              <a:ext uri="{FF2B5EF4-FFF2-40B4-BE49-F238E27FC236}">
                <a16:creationId xmlns:a16="http://schemas.microsoft.com/office/drawing/2014/main" id="{A8C2A863-A84E-48CD-D958-93DDF9C49D6A}"/>
              </a:ext>
            </a:extLst>
          </p:cNvPr>
          <p:cNvSpPr txBox="1"/>
          <p:nvPr/>
        </p:nvSpPr>
        <p:spPr>
          <a:xfrm>
            <a:off x="8315860" y="683566"/>
            <a:ext cx="363266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Talk to people</a:t>
            </a:r>
            <a:endParaRPr sz="1400" b="0" i="0" u="none" strike="noStrike" cap="none">
              <a:solidFill>
                <a:srgbClr val="000000"/>
              </a:solidFill>
              <a:latin typeface="Helvetica Neue"/>
              <a:ea typeface="Helvetica Neue"/>
              <a:cs typeface="Helvetica Neue"/>
              <a:sym typeface="Helvetica Neue"/>
            </a:endParaRPr>
          </a:p>
        </p:txBody>
      </p:sp>
      <p:sp>
        <p:nvSpPr>
          <p:cNvPr id="1231" name="Google Shape;1231;p54">
            <a:extLst>
              <a:ext uri="{FF2B5EF4-FFF2-40B4-BE49-F238E27FC236}">
                <a16:creationId xmlns:a16="http://schemas.microsoft.com/office/drawing/2014/main" id="{3466AE5E-CFA0-03A3-A65A-0F44D03E4F98}"/>
              </a:ext>
            </a:extLst>
          </p:cNvPr>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2" name="Google Shape;1232;p54">
            <a:extLst>
              <a:ext uri="{FF2B5EF4-FFF2-40B4-BE49-F238E27FC236}">
                <a16:creationId xmlns:a16="http://schemas.microsoft.com/office/drawing/2014/main" id="{B37611EF-4BB5-EAE5-1965-0F9F433C83CF}"/>
              </a:ext>
            </a:extLst>
          </p:cNvPr>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3" name="Google Shape;1233;p54">
            <a:extLst>
              <a:ext uri="{FF2B5EF4-FFF2-40B4-BE49-F238E27FC236}">
                <a16:creationId xmlns:a16="http://schemas.microsoft.com/office/drawing/2014/main" id="{7D74C3D3-A392-6DDB-8474-48755F28BED5}"/>
              </a:ext>
            </a:extLst>
          </p:cNvPr>
          <p:cNvSpPr/>
          <p:nvPr/>
        </p:nvSpPr>
        <p:spPr>
          <a:xfrm>
            <a:off x="6521570" y="3588865"/>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4" name="Google Shape;1234;p54">
            <a:extLst>
              <a:ext uri="{FF2B5EF4-FFF2-40B4-BE49-F238E27FC236}">
                <a16:creationId xmlns:a16="http://schemas.microsoft.com/office/drawing/2014/main" id="{9D6C4719-3B85-7341-1FEA-A249C695C3C0}"/>
              </a:ext>
            </a:extLst>
          </p:cNvPr>
          <p:cNvSpPr/>
          <p:nvPr/>
        </p:nvSpPr>
        <p:spPr>
          <a:xfrm>
            <a:off x="6890512" y="3720906"/>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5" name="Google Shape;1235;p54">
            <a:extLst>
              <a:ext uri="{FF2B5EF4-FFF2-40B4-BE49-F238E27FC236}">
                <a16:creationId xmlns:a16="http://schemas.microsoft.com/office/drawing/2014/main" id="{48AC24A5-6533-3C92-8D5B-41292677368B}"/>
              </a:ext>
            </a:extLst>
          </p:cNvPr>
          <p:cNvSpPr txBox="1"/>
          <p:nvPr/>
        </p:nvSpPr>
        <p:spPr>
          <a:xfrm>
            <a:off x="8017582" y="2198457"/>
            <a:ext cx="409760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Think about what you want to be and find out what it takes</a:t>
            </a:r>
            <a:endParaRPr sz="1400" b="0" i="0" u="none" strike="noStrike" cap="none">
              <a:solidFill>
                <a:srgbClr val="000000"/>
              </a:solidFill>
              <a:latin typeface="Helvetica Neue"/>
              <a:ea typeface="Helvetica Neue"/>
              <a:cs typeface="Helvetica Neue"/>
              <a:sym typeface="Helvetica Neue"/>
            </a:endParaRPr>
          </a:p>
        </p:txBody>
      </p:sp>
      <p:sp>
        <p:nvSpPr>
          <p:cNvPr id="1236" name="Google Shape;1236;p54">
            <a:extLst>
              <a:ext uri="{FF2B5EF4-FFF2-40B4-BE49-F238E27FC236}">
                <a16:creationId xmlns:a16="http://schemas.microsoft.com/office/drawing/2014/main" id="{1710A6B9-91A0-A266-EBB3-329108DB09B9}"/>
              </a:ext>
            </a:extLst>
          </p:cNvPr>
          <p:cNvSpPr/>
          <p:nvPr/>
        </p:nvSpPr>
        <p:spPr>
          <a:xfrm>
            <a:off x="6479378" y="5254371"/>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7" name="Google Shape;1237;p54">
            <a:extLst>
              <a:ext uri="{FF2B5EF4-FFF2-40B4-BE49-F238E27FC236}">
                <a16:creationId xmlns:a16="http://schemas.microsoft.com/office/drawing/2014/main" id="{15EBDA34-4897-BA92-5A7A-5719779DE830}"/>
              </a:ext>
            </a:extLst>
          </p:cNvPr>
          <p:cNvSpPr/>
          <p:nvPr/>
        </p:nvSpPr>
        <p:spPr>
          <a:xfrm>
            <a:off x="6890511" y="5344412"/>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8" name="Google Shape;1238;p54">
            <a:extLst>
              <a:ext uri="{FF2B5EF4-FFF2-40B4-BE49-F238E27FC236}">
                <a16:creationId xmlns:a16="http://schemas.microsoft.com/office/drawing/2014/main" id="{6937B958-82FF-1526-33A0-ADD26DA31845}"/>
              </a:ext>
            </a:extLst>
          </p:cNvPr>
          <p:cNvSpPr txBox="1"/>
          <p:nvPr/>
        </p:nvSpPr>
        <p:spPr>
          <a:xfrm>
            <a:off x="7946920" y="5287832"/>
            <a:ext cx="4001605"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Remember the three key questions: </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Am I good at it? Do I like it? </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Do I need it?</a:t>
            </a:r>
            <a:endParaRPr sz="1400" b="0" i="0" u="none" strike="noStrike" cap="none">
              <a:solidFill>
                <a:srgbClr val="000000"/>
              </a:solidFill>
              <a:latin typeface="Helvetica Neue"/>
              <a:ea typeface="Helvetica Neue"/>
              <a:cs typeface="Helvetica Neue"/>
              <a:sym typeface="Helvetica Neue"/>
            </a:endParaRPr>
          </a:p>
        </p:txBody>
      </p:sp>
      <p:pic>
        <p:nvPicPr>
          <p:cNvPr id="1239" name="Google Shape;1239;p54">
            <a:extLst>
              <a:ext uri="{FF2B5EF4-FFF2-40B4-BE49-F238E27FC236}">
                <a16:creationId xmlns:a16="http://schemas.microsoft.com/office/drawing/2014/main" id="{8D071AD8-E112-07AA-53CC-4B458B4486F4}"/>
              </a:ext>
            </a:extLst>
          </p:cNvPr>
          <p:cNvPicPr preferRelativeResize="0"/>
          <p:nvPr/>
        </p:nvPicPr>
        <p:blipFill rotWithShape="1">
          <a:blip r:embed="rId3">
            <a:alphaModFix/>
          </a:blip>
          <a:srcRect/>
          <a:stretch/>
        </p:blipFill>
        <p:spPr>
          <a:xfrm>
            <a:off x="6808358" y="207033"/>
            <a:ext cx="1220714" cy="1220714"/>
          </a:xfrm>
          <a:prstGeom prst="rect">
            <a:avLst/>
          </a:prstGeom>
          <a:noFill/>
          <a:ln>
            <a:noFill/>
          </a:ln>
        </p:spPr>
      </p:pic>
      <p:sp>
        <p:nvSpPr>
          <p:cNvPr id="1240" name="Google Shape;1240;p54">
            <a:extLst>
              <a:ext uri="{FF2B5EF4-FFF2-40B4-BE49-F238E27FC236}">
                <a16:creationId xmlns:a16="http://schemas.microsoft.com/office/drawing/2014/main" id="{338158A9-3E14-8B7E-4CA4-01ED0976CD25}"/>
              </a:ext>
            </a:extLst>
          </p:cNvPr>
          <p:cNvSpPr txBox="1"/>
          <p:nvPr/>
        </p:nvSpPr>
        <p:spPr>
          <a:xfrm>
            <a:off x="7946920" y="3694696"/>
            <a:ext cx="40977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Helvetica Neue"/>
                <a:ea typeface="Helvetica Neue"/>
                <a:cs typeface="Helvetica Neue"/>
                <a:sym typeface="Helvetica Neue"/>
              </a:rPr>
              <a:t>Read the St Joseph’s </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dirty="0">
                <a:solidFill>
                  <a:schemeClr val="dk1"/>
                </a:solidFill>
                <a:latin typeface="Helvetica Neue"/>
                <a:ea typeface="Helvetica Neue"/>
                <a:cs typeface="Helvetica Neue"/>
                <a:sym typeface="Helvetica Neue"/>
              </a:rPr>
              <a:t>VCE &amp; VCE VM Course Selection Handbook 2027</a:t>
            </a:r>
            <a:r>
              <a:rPr lang="en-US" sz="2000" b="0" i="0" u="none" strike="noStrike" cap="none" dirty="0">
                <a:solidFill>
                  <a:schemeClr val="dk1"/>
                </a:solidFill>
                <a:latin typeface="Helvetica Neue"/>
                <a:ea typeface="Helvetica Neue"/>
                <a:cs typeface="Helvetica Neue"/>
                <a:sym typeface="Helvetica Neue"/>
              </a:rPr>
              <a:t> </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FF0000"/>
                </a:solidFill>
                <a:latin typeface="Helvetica Neue"/>
                <a:ea typeface="Helvetica Neue"/>
                <a:cs typeface="Helvetica Neue"/>
                <a:sym typeface="Helvetica Neue"/>
              </a:rPr>
              <a:t>Online Now!</a:t>
            </a:r>
            <a:endParaRPr sz="2000" b="1" i="1" u="none" strike="noStrike" cap="none" dirty="0">
              <a:solidFill>
                <a:srgbClr val="FF0000"/>
              </a:solidFill>
              <a:latin typeface="Helvetica Neue"/>
              <a:ea typeface="Helvetica Neue"/>
              <a:cs typeface="Helvetica Neue"/>
              <a:sym typeface="Helvetica Neue"/>
            </a:endParaRPr>
          </a:p>
        </p:txBody>
      </p:sp>
      <p:pic>
        <p:nvPicPr>
          <p:cNvPr id="1241" name="Google Shape;1241;p54">
            <a:extLst>
              <a:ext uri="{FF2B5EF4-FFF2-40B4-BE49-F238E27FC236}">
                <a16:creationId xmlns:a16="http://schemas.microsoft.com/office/drawing/2014/main" id="{9C17FC48-E2E1-E926-6347-4EB5996C32DA}"/>
              </a:ext>
            </a:extLst>
          </p:cNvPr>
          <p:cNvPicPr preferRelativeResize="0"/>
          <p:nvPr/>
        </p:nvPicPr>
        <p:blipFill rotWithShape="1">
          <a:blip r:embed="rId4">
            <a:alphaModFix/>
          </a:blip>
          <a:srcRect/>
          <a:stretch/>
        </p:blipFill>
        <p:spPr>
          <a:xfrm>
            <a:off x="7034399" y="3894605"/>
            <a:ext cx="756442" cy="756442"/>
          </a:xfrm>
          <a:prstGeom prst="rect">
            <a:avLst/>
          </a:prstGeom>
          <a:noFill/>
          <a:ln>
            <a:noFill/>
          </a:ln>
        </p:spPr>
      </p:pic>
      <p:pic>
        <p:nvPicPr>
          <p:cNvPr id="1242" name="Google Shape;1242;p54">
            <a:extLst>
              <a:ext uri="{FF2B5EF4-FFF2-40B4-BE49-F238E27FC236}">
                <a16:creationId xmlns:a16="http://schemas.microsoft.com/office/drawing/2014/main" id="{801D676B-8A47-D6E1-CDBD-BC96386F7A2F}"/>
              </a:ext>
            </a:extLst>
          </p:cNvPr>
          <p:cNvPicPr preferRelativeResize="0"/>
          <p:nvPr/>
        </p:nvPicPr>
        <p:blipFill rotWithShape="1">
          <a:blip r:embed="rId5">
            <a:alphaModFix/>
          </a:blip>
          <a:srcRect/>
          <a:stretch/>
        </p:blipFill>
        <p:spPr>
          <a:xfrm>
            <a:off x="7132113" y="5517123"/>
            <a:ext cx="561014" cy="710988"/>
          </a:xfrm>
          <a:prstGeom prst="rect">
            <a:avLst/>
          </a:prstGeom>
          <a:noFill/>
          <a:ln>
            <a:noFill/>
          </a:ln>
        </p:spPr>
      </p:pic>
      <p:pic>
        <p:nvPicPr>
          <p:cNvPr id="1243" name="Google Shape;1243;p54">
            <a:extLst>
              <a:ext uri="{FF2B5EF4-FFF2-40B4-BE49-F238E27FC236}">
                <a16:creationId xmlns:a16="http://schemas.microsoft.com/office/drawing/2014/main" id="{41DD8F17-C691-2B1E-AC30-8D3DF8DA4F7D}"/>
              </a:ext>
            </a:extLst>
          </p:cNvPr>
          <p:cNvPicPr preferRelativeResize="0"/>
          <p:nvPr/>
        </p:nvPicPr>
        <p:blipFill rotWithShape="1">
          <a:blip r:embed="rId6">
            <a:alphaModFix/>
          </a:blip>
          <a:srcRect/>
          <a:stretch/>
        </p:blipFill>
        <p:spPr>
          <a:xfrm>
            <a:off x="7179137" y="2140083"/>
            <a:ext cx="549819" cy="821158"/>
          </a:xfrm>
          <a:prstGeom prst="rect">
            <a:avLst/>
          </a:prstGeom>
          <a:noFill/>
          <a:ln>
            <a:noFill/>
          </a:ln>
        </p:spPr>
      </p:pic>
    </p:spTree>
    <p:extLst>
      <p:ext uri="{BB962C8B-B14F-4D97-AF65-F5344CB8AC3E}">
        <p14:creationId xmlns:p14="http://schemas.microsoft.com/office/powerpoint/2010/main" val="33074263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8"/>
        <p:cNvGrpSpPr/>
        <p:nvPr/>
      </p:nvGrpSpPr>
      <p:grpSpPr>
        <a:xfrm>
          <a:off x="0" y="0"/>
          <a:ext cx="0" cy="0"/>
          <a:chOff x="0" y="0"/>
          <a:chExt cx="0" cy="0"/>
        </a:xfrm>
      </p:grpSpPr>
      <p:sp>
        <p:nvSpPr>
          <p:cNvPr id="1249" name="Google Shape;1249;p55"/>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0" name="Google Shape;1250;p55"/>
          <p:cNvSpPr txBox="1"/>
          <p:nvPr/>
        </p:nvSpPr>
        <p:spPr>
          <a:xfrm>
            <a:off x="201283" y="1876547"/>
            <a:ext cx="5986462" cy="273921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Course selection process</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What do I have to do?</a:t>
            </a:r>
            <a:endParaRPr sz="2800" b="0" i="0" u="none" strike="noStrike" cap="none">
              <a:solidFill>
                <a:schemeClr val="lt1"/>
              </a:solidFill>
              <a:latin typeface="Helvetica Neue"/>
              <a:ea typeface="Helvetica Neue"/>
              <a:cs typeface="Helvetica Neue"/>
              <a:sym typeface="Helvetica Neue"/>
            </a:endParaRPr>
          </a:p>
        </p:txBody>
      </p:sp>
      <p:sp>
        <p:nvSpPr>
          <p:cNvPr id="1251" name="Google Shape;1251;p55"/>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2" name="Google Shape;1252;p55"/>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3" name="Google Shape;1253;p55"/>
          <p:cNvSpPr txBox="1"/>
          <p:nvPr/>
        </p:nvSpPr>
        <p:spPr>
          <a:xfrm>
            <a:off x="8193562" y="294837"/>
            <a:ext cx="363266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Take note of which subjects or courses require application forms</a:t>
            </a:r>
            <a:endParaRPr sz="1400" b="0" i="0" u="none" strike="noStrike" cap="none">
              <a:solidFill>
                <a:srgbClr val="000000"/>
              </a:solidFill>
              <a:latin typeface="Helvetica Neue"/>
              <a:ea typeface="Helvetica Neue"/>
              <a:cs typeface="Helvetica Neue"/>
              <a:sym typeface="Helvetica Neue"/>
            </a:endParaRPr>
          </a:p>
        </p:txBody>
      </p:sp>
      <p:sp>
        <p:nvSpPr>
          <p:cNvPr id="1254" name="Google Shape;1254;p55"/>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5" name="Google Shape;1255;p55"/>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6" name="Google Shape;1256;p55"/>
          <p:cNvSpPr/>
          <p:nvPr/>
        </p:nvSpPr>
        <p:spPr>
          <a:xfrm>
            <a:off x="6479377" y="359838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7" name="Google Shape;1257;p55"/>
          <p:cNvSpPr/>
          <p:nvPr/>
        </p:nvSpPr>
        <p:spPr>
          <a:xfrm>
            <a:off x="6890512" y="3720906"/>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8" name="Google Shape;1258;p55"/>
          <p:cNvSpPr txBox="1"/>
          <p:nvPr/>
        </p:nvSpPr>
        <p:spPr>
          <a:xfrm>
            <a:off x="8012254" y="2007155"/>
            <a:ext cx="3936272"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Keep an eye out for an email with details of the online subject selection</a:t>
            </a:r>
            <a:endParaRPr sz="1400" b="0" i="0" u="none" strike="noStrike" cap="none">
              <a:solidFill>
                <a:srgbClr val="000000"/>
              </a:solidFill>
              <a:latin typeface="Helvetica Neue"/>
              <a:ea typeface="Helvetica Neue"/>
              <a:cs typeface="Helvetica Neue"/>
              <a:sym typeface="Helvetica Neue"/>
            </a:endParaRPr>
          </a:p>
        </p:txBody>
      </p:sp>
      <p:sp>
        <p:nvSpPr>
          <p:cNvPr id="1259" name="Google Shape;1259;p55"/>
          <p:cNvSpPr/>
          <p:nvPr/>
        </p:nvSpPr>
        <p:spPr>
          <a:xfrm>
            <a:off x="6479378" y="5204735"/>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0" name="Google Shape;1260;p55"/>
          <p:cNvSpPr/>
          <p:nvPr/>
        </p:nvSpPr>
        <p:spPr>
          <a:xfrm>
            <a:off x="6890511" y="5344412"/>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1" name="Google Shape;1261;p55"/>
          <p:cNvSpPr txBox="1"/>
          <p:nvPr/>
        </p:nvSpPr>
        <p:spPr>
          <a:xfrm>
            <a:off x="7824622" y="5448316"/>
            <a:ext cx="400160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Helvetica Neue"/>
                <a:ea typeface="Helvetica Neue"/>
                <a:cs typeface="Helvetica Neue"/>
                <a:sym typeface="Helvetica Neue"/>
              </a:rPr>
              <a:t>Meet all due date:</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FF0000"/>
                </a:solidFill>
                <a:latin typeface="Helvetica Neue"/>
                <a:ea typeface="Helvetica Neue"/>
                <a:cs typeface="Helvetica Neue"/>
                <a:sym typeface="Helvetica Neue"/>
              </a:rPr>
              <a:t>9am, Friday July 24</a:t>
            </a:r>
            <a:endParaRPr sz="1400" b="0" i="0" u="none" strike="noStrike" cap="none" dirty="0">
              <a:solidFill>
                <a:srgbClr val="000000"/>
              </a:solidFill>
              <a:latin typeface="Helvetica Neue"/>
              <a:ea typeface="Helvetica Neue"/>
              <a:cs typeface="Helvetica Neue"/>
              <a:sym typeface="Helvetica Neue"/>
            </a:endParaRPr>
          </a:p>
        </p:txBody>
      </p:sp>
      <p:sp>
        <p:nvSpPr>
          <p:cNvPr id="1262" name="Google Shape;1262;p55"/>
          <p:cNvSpPr txBox="1"/>
          <p:nvPr/>
        </p:nvSpPr>
        <p:spPr>
          <a:xfrm>
            <a:off x="7893108" y="3695789"/>
            <a:ext cx="40977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Helvetica Neue"/>
                <a:ea typeface="Helvetica Neue"/>
                <a:cs typeface="Helvetica Neue"/>
                <a:sym typeface="Helvetica Neue"/>
              </a:rPr>
              <a:t>Attend the Course Selection Consultation appointment on </a:t>
            </a:r>
            <a:r>
              <a:rPr lang="en-US" sz="2000" b="1" i="0" u="none" strike="noStrike" cap="none" dirty="0">
                <a:solidFill>
                  <a:srgbClr val="FF0000"/>
                </a:solidFill>
                <a:latin typeface="Helvetica Neue"/>
                <a:ea typeface="Helvetica Neue"/>
                <a:cs typeface="Helvetica Neue"/>
                <a:sym typeface="Helvetica Neue"/>
              </a:rPr>
              <a:t>Wednesday July </a:t>
            </a:r>
            <a:r>
              <a:rPr lang="en-US" sz="2000" b="1" dirty="0">
                <a:solidFill>
                  <a:srgbClr val="FF0000"/>
                </a:solidFill>
                <a:latin typeface="Helvetica Neue"/>
                <a:ea typeface="Helvetica Neue"/>
                <a:cs typeface="Helvetica Neue"/>
                <a:sym typeface="Helvetica Neue"/>
              </a:rPr>
              <a:t>15</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Helvetica Neue"/>
                <a:ea typeface="Helvetica Neue"/>
                <a:cs typeface="Helvetica Neue"/>
                <a:sym typeface="Helvetica Neue"/>
              </a:rPr>
              <a:t>(</a:t>
            </a:r>
            <a:r>
              <a:rPr lang="en-US" sz="2000" b="0" i="1" u="none" strike="noStrike" cap="none" dirty="0">
                <a:solidFill>
                  <a:schemeClr val="dk1"/>
                </a:solidFill>
                <a:latin typeface="Helvetica Neue"/>
                <a:ea typeface="Helvetica Neue"/>
                <a:cs typeface="Helvetica Neue"/>
                <a:sym typeface="Helvetica Neue"/>
              </a:rPr>
              <a:t>pupil free day Year 10</a:t>
            </a:r>
            <a:r>
              <a:rPr lang="en-US" sz="2000" b="0" i="0" u="none" strike="noStrike" cap="none" dirty="0">
                <a:solidFill>
                  <a:schemeClr val="dk1"/>
                </a:solidFill>
                <a:latin typeface="Helvetica Neue"/>
                <a:ea typeface="Helvetica Neue"/>
                <a:cs typeface="Helvetica Neue"/>
                <a:sym typeface="Helvetica Neue"/>
              </a:rPr>
              <a:t>)</a:t>
            </a:r>
            <a:endParaRPr sz="2000" b="0" i="1" u="none" strike="noStrike" cap="none" dirty="0">
              <a:solidFill>
                <a:schemeClr val="dk1"/>
              </a:solidFill>
              <a:latin typeface="Helvetica Neue"/>
              <a:ea typeface="Helvetica Neue"/>
              <a:cs typeface="Helvetica Neue"/>
              <a:sym typeface="Helvetica Neue"/>
            </a:endParaRPr>
          </a:p>
        </p:txBody>
      </p:sp>
      <p:pic>
        <p:nvPicPr>
          <p:cNvPr id="1263" name="Google Shape;1263;p55"/>
          <p:cNvPicPr preferRelativeResize="0"/>
          <p:nvPr/>
        </p:nvPicPr>
        <p:blipFill rotWithShape="1">
          <a:blip r:embed="rId3">
            <a:alphaModFix/>
          </a:blip>
          <a:srcRect/>
          <a:stretch/>
        </p:blipFill>
        <p:spPr>
          <a:xfrm>
            <a:off x="6947694" y="2078831"/>
            <a:ext cx="942044" cy="942044"/>
          </a:xfrm>
          <a:prstGeom prst="rect">
            <a:avLst/>
          </a:prstGeom>
          <a:noFill/>
          <a:ln>
            <a:noFill/>
          </a:ln>
        </p:spPr>
      </p:pic>
      <p:pic>
        <p:nvPicPr>
          <p:cNvPr id="1264" name="Google Shape;1264;p55"/>
          <p:cNvPicPr preferRelativeResize="0"/>
          <p:nvPr/>
        </p:nvPicPr>
        <p:blipFill rotWithShape="1">
          <a:blip r:embed="rId4">
            <a:alphaModFix/>
          </a:blip>
          <a:srcRect/>
          <a:stretch/>
        </p:blipFill>
        <p:spPr>
          <a:xfrm>
            <a:off x="7070757" y="5475434"/>
            <a:ext cx="680583" cy="794365"/>
          </a:xfrm>
          <a:prstGeom prst="rect">
            <a:avLst/>
          </a:prstGeom>
          <a:noFill/>
          <a:ln>
            <a:noFill/>
          </a:ln>
        </p:spPr>
      </p:pic>
      <p:pic>
        <p:nvPicPr>
          <p:cNvPr id="1265" name="Google Shape;1265;p55"/>
          <p:cNvPicPr preferRelativeResize="0"/>
          <p:nvPr/>
        </p:nvPicPr>
        <p:blipFill rotWithShape="1">
          <a:blip r:embed="rId5">
            <a:alphaModFix/>
          </a:blip>
          <a:srcRect/>
          <a:stretch/>
        </p:blipFill>
        <p:spPr>
          <a:xfrm>
            <a:off x="7182968" y="536754"/>
            <a:ext cx="621122" cy="640737"/>
          </a:xfrm>
          <a:prstGeom prst="rect">
            <a:avLst/>
          </a:prstGeom>
          <a:noFill/>
          <a:ln>
            <a:noFill/>
          </a:ln>
        </p:spPr>
      </p:pic>
      <p:pic>
        <p:nvPicPr>
          <p:cNvPr id="1266" name="Google Shape;1266;p55"/>
          <p:cNvPicPr preferRelativeResize="0"/>
          <p:nvPr/>
        </p:nvPicPr>
        <p:blipFill rotWithShape="1">
          <a:blip r:embed="rId6">
            <a:alphaModFix/>
          </a:blip>
          <a:srcRect/>
          <a:stretch/>
        </p:blipFill>
        <p:spPr>
          <a:xfrm>
            <a:off x="6808359" y="3588865"/>
            <a:ext cx="1220714" cy="122071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0"/>
        <p:cNvGrpSpPr/>
        <p:nvPr/>
      </p:nvGrpSpPr>
      <p:grpSpPr>
        <a:xfrm>
          <a:off x="0" y="0"/>
          <a:ext cx="0" cy="0"/>
          <a:chOff x="0" y="0"/>
          <a:chExt cx="0" cy="0"/>
        </a:xfrm>
      </p:grpSpPr>
      <p:sp>
        <p:nvSpPr>
          <p:cNvPr id="221" name="Google Shape;221;p3"/>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2" name="Google Shape;222;p3"/>
          <p:cNvSpPr txBox="1"/>
          <p:nvPr/>
        </p:nvSpPr>
        <p:spPr>
          <a:xfrm>
            <a:off x="164306" y="1659285"/>
            <a:ext cx="5986500" cy="28622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Principal’s Welcome</a:t>
            </a:r>
            <a:endParaRPr sz="40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800"/>
              <a:buFont typeface="Arial"/>
              <a:buNone/>
            </a:pPr>
            <a:endParaRPr sz="48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Helvetica Neue"/>
                <a:ea typeface="Helvetica Neue"/>
                <a:cs typeface="Helvetica Neue"/>
                <a:sym typeface="Helvetica Neue"/>
              </a:rPr>
              <a:t>Cathy Livingston</a:t>
            </a:r>
            <a:endParaRPr sz="1400" b="0" i="0" u="none" strike="noStrike" cap="none">
              <a:solidFill>
                <a:srgbClr val="000000"/>
              </a:solidFill>
              <a:latin typeface="Helvetica Neue"/>
              <a:ea typeface="Helvetica Neue"/>
              <a:cs typeface="Helvetica Neue"/>
              <a:sym typeface="Helvetica Neue"/>
            </a:endParaRPr>
          </a:p>
        </p:txBody>
      </p:sp>
      <p:pic>
        <p:nvPicPr>
          <p:cNvPr id="223" name="Google Shape;223;p3"/>
          <p:cNvPicPr preferRelativeResize="0"/>
          <p:nvPr/>
        </p:nvPicPr>
        <p:blipFill rotWithShape="1">
          <a:blip r:embed="rId3">
            <a:alphaModFix/>
          </a:blip>
          <a:srcRect/>
          <a:stretch/>
        </p:blipFill>
        <p:spPr>
          <a:xfrm>
            <a:off x="6315074" y="0"/>
            <a:ext cx="5876926" cy="6858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1"/>
        <p:cNvGrpSpPr/>
        <p:nvPr/>
      </p:nvGrpSpPr>
      <p:grpSpPr>
        <a:xfrm>
          <a:off x="0" y="0"/>
          <a:ext cx="0" cy="0"/>
          <a:chOff x="0" y="0"/>
          <a:chExt cx="0" cy="0"/>
        </a:xfrm>
      </p:grpSpPr>
      <p:sp>
        <p:nvSpPr>
          <p:cNvPr id="1272" name="Google Shape;1272;p56"/>
          <p:cNvSpPr/>
          <p:nvPr/>
        </p:nvSpPr>
        <p:spPr>
          <a:xfrm>
            <a:off x="1" y="0"/>
            <a:ext cx="805070"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73" name="Google Shape;1273;p56"/>
          <p:cNvSpPr/>
          <p:nvPr/>
        </p:nvSpPr>
        <p:spPr>
          <a:xfrm>
            <a:off x="1013792" y="207033"/>
            <a:ext cx="10976926"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74" name="Google Shape;1274;p56"/>
          <p:cNvSpPr/>
          <p:nvPr/>
        </p:nvSpPr>
        <p:spPr>
          <a:xfrm>
            <a:off x="1314659"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75" name="Google Shape;1275;p56"/>
          <p:cNvSpPr txBox="1"/>
          <p:nvPr/>
        </p:nvSpPr>
        <p:spPr>
          <a:xfrm>
            <a:off x="2494021" y="388389"/>
            <a:ext cx="915429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Helvetica Neue"/>
                <a:ea typeface="Helvetica Neue"/>
                <a:cs typeface="Helvetica Neue"/>
                <a:sym typeface="Helvetica Neue"/>
              </a:rPr>
              <a:t>Students will receive an email containing their personalised link to the Online Subject Selection Portal.</a:t>
            </a:r>
            <a:endParaRPr sz="1400" b="0" i="0" u="none" strike="noStrike" cap="none">
              <a:solidFill>
                <a:srgbClr val="000000"/>
              </a:solidFill>
              <a:latin typeface="Helvetica Neue"/>
              <a:ea typeface="Helvetica Neue"/>
              <a:cs typeface="Helvetica Neue"/>
              <a:sym typeface="Helvetica Neue"/>
            </a:endParaRPr>
          </a:p>
        </p:txBody>
      </p:sp>
      <p:grpSp>
        <p:nvGrpSpPr>
          <p:cNvPr id="1276" name="Google Shape;1276;p56"/>
          <p:cNvGrpSpPr/>
          <p:nvPr/>
        </p:nvGrpSpPr>
        <p:grpSpPr>
          <a:xfrm>
            <a:off x="1276338" y="339313"/>
            <a:ext cx="1112805" cy="1112805"/>
            <a:chOff x="6849372" y="4891174"/>
            <a:chExt cx="1466491" cy="1466491"/>
          </a:xfrm>
        </p:grpSpPr>
        <p:sp>
          <p:nvSpPr>
            <p:cNvPr id="1277" name="Google Shape;1277;p56"/>
            <p:cNvSpPr/>
            <p:nvPr/>
          </p:nvSpPr>
          <p:spPr>
            <a:xfrm>
              <a:off x="6849372" y="4891174"/>
              <a:ext cx="1466491" cy="1466491"/>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78" name="Google Shape;1278;p56"/>
            <p:cNvPicPr preferRelativeResize="0"/>
            <p:nvPr/>
          </p:nvPicPr>
          <p:blipFill rotWithShape="1">
            <a:blip r:embed="rId3">
              <a:alphaModFix/>
            </a:blip>
            <a:srcRect/>
            <a:stretch/>
          </p:blipFill>
          <p:spPr>
            <a:xfrm>
              <a:off x="7152494" y="5194296"/>
              <a:ext cx="860245" cy="860245"/>
            </a:xfrm>
            <a:prstGeom prst="rect">
              <a:avLst/>
            </a:prstGeom>
            <a:noFill/>
            <a:ln>
              <a:noFill/>
            </a:ln>
          </p:spPr>
        </p:pic>
      </p:grpSp>
      <p:pic>
        <p:nvPicPr>
          <p:cNvPr id="3" name="Picture 2">
            <a:extLst>
              <a:ext uri="{FF2B5EF4-FFF2-40B4-BE49-F238E27FC236}">
                <a16:creationId xmlns:a16="http://schemas.microsoft.com/office/drawing/2014/main" id="{627CB200-C979-C5C7-4F39-09939716DC35}"/>
              </a:ext>
            </a:extLst>
          </p:cNvPr>
          <p:cNvPicPr>
            <a:picLocks noChangeAspect="1"/>
          </p:cNvPicPr>
          <p:nvPr/>
        </p:nvPicPr>
        <p:blipFill>
          <a:blip r:embed="rId4"/>
          <a:stretch>
            <a:fillRect/>
          </a:stretch>
        </p:blipFill>
        <p:spPr>
          <a:xfrm>
            <a:off x="1013792" y="1851782"/>
            <a:ext cx="7772400" cy="1839951"/>
          </a:xfrm>
          <a:prstGeom prst="rect">
            <a:avLst/>
          </a:prstGeom>
        </p:spPr>
      </p:pic>
      <p:pic>
        <p:nvPicPr>
          <p:cNvPr id="5" name="Picture 4">
            <a:extLst>
              <a:ext uri="{FF2B5EF4-FFF2-40B4-BE49-F238E27FC236}">
                <a16:creationId xmlns:a16="http://schemas.microsoft.com/office/drawing/2014/main" id="{984D1DD1-A2D6-3000-8592-B0E57CC193C8}"/>
              </a:ext>
            </a:extLst>
          </p:cNvPr>
          <p:cNvPicPr>
            <a:picLocks noChangeAspect="1"/>
          </p:cNvPicPr>
          <p:nvPr/>
        </p:nvPicPr>
        <p:blipFill>
          <a:blip r:embed="rId5"/>
          <a:stretch>
            <a:fillRect/>
          </a:stretch>
        </p:blipFill>
        <p:spPr>
          <a:xfrm>
            <a:off x="1013792" y="3532770"/>
            <a:ext cx="7772400" cy="3313577"/>
          </a:xfrm>
          <a:prstGeom prst="rect">
            <a:avLst/>
          </a:prstGeom>
        </p:spPr>
      </p:pic>
      <p:sp>
        <p:nvSpPr>
          <p:cNvPr id="6" name="Google Shape;1296;p57">
            <a:extLst>
              <a:ext uri="{FF2B5EF4-FFF2-40B4-BE49-F238E27FC236}">
                <a16:creationId xmlns:a16="http://schemas.microsoft.com/office/drawing/2014/main" id="{8495C992-956D-E8C3-67C2-F9DADAAD7C7A}"/>
              </a:ext>
            </a:extLst>
          </p:cNvPr>
          <p:cNvSpPr/>
          <p:nvPr/>
        </p:nvSpPr>
        <p:spPr>
          <a:xfrm>
            <a:off x="2825037" y="4732189"/>
            <a:ext cx="3049289" cy="640531"/>
          </a:xfrm>
          <a:prstGeom prst="rect">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5"/>
        <p:cNvGrpSpPr/>
        <p:nvPr/>
      </p:nvGrpSpPr>
      <p:grpSpPr>
        <a:xfrm>
          <a:off x="0" y="0"/>
          <a:ext cx="0" cy="0"/>
          <a:chOff x="0" y="0"/>
          <a:chExt cx="0" cy="0"/>
        </a:xfrm>
      </p:grpSpPr>
      <p:sp>
        <p:nvSpPr>
          <p:cNvPr id="1287" name="Google Shape;1287;p57"/>
          <p:cNvSpPr/>
          <p:nvPr/>
        </p:nvSpPr>
        <p:spPr>
          <a:xfrm>
            <a:off x="1" y="0"/>
            <a:ext cx="805070"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88" name="Google Shape;1288;p57"/>
          <p:cNvSpPr/>
          <p:nvPr/>
        </p:nvSpPr>
        <p:spPr>
          <a:xfrm>
            <a:off x="1013792" y="207034"/>
            <a:ext cx="10976926" cy="1075744"/>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89" name="Google Shape;1289;p57"/>
          <p:cNvSpPr/>
          <p:nvPr/>
        </p:nvSpPr>
        <p:spPr>
          <a:xfrm>
            <a:off x="1314659" y="339074"/>
            <a:ext cx="842132" cy="842132"/>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90" name="Google Shape;1290;p57"/>
          <p:cNvSpPr txBox="1"/>
          <p:nvPr/>
        </p:nvSpPr>
        <p:spPr>
          <a:xfrm>
            <a:off x="2496609" y="329407"/>
            <a:ext cx="915429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Helvetica Neue"/>
                <a:ea typeface="Helvetica Neue"/>
                <a:cs typeface="Helvetica Neue"/>
                <a:sym typeface="Helvetica Neue"/>
              </a:rPr>
              <a:t>The link will take Students directly to the Subject Selection Portal Homepage.</a:t>
            </a:r>
            <a:endParaRPr sz="1400" b="0" i="0" u="none" strike="noStrike" cap="none">
              <a:solidFill>
                <a:srgbClr val="000000"/>
              </a:solidFill>
              <a:latin typeface="Helvetica Neue"/>
              <a:ea typeface="Helvetica Neue"/>
              <a:cs typeface="Helvetica Neue"/>
              <a:sym typeface="Helvetica Neue"/>
            </a:endParaRPr>
          </a:p>
        </p:txBody>
      </p:sp>
      <p:sp>
        <p:nvSpPr>
          <p:cNvPr id="1291" name="Google Shape;1291;p57"/>
          <p:cNvSpPr/>
          <p:nvPr/>
        </p:nvSpPr>
        <p:spPr>
          <a:xfrm>
            <a:off x="1013791" y="5607295"/>
            <a:ext cx="10976926" cy="1075744"/>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92" name="Google Shape;1292;p57"/>
          <p:cNvSpPr txBox="1"/>
          <p:nvPr/>
        </p:nvSpPr>
        <p:spPr>
          <a:xfrm>
            <a:off x="2457657" y="5914334"/>
            <a:ext cx="915429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Helvetica Neue"/>
                <a:ea typeface="Helvetica Neue"/>
                <a:cs typeface="Helvetica Neue"/>
                <a:sym typeface="Helvetica Neue"/>
              </a:rPr>
              <a:t>Click </a:t>
            </a:r>
            <a:r>
              <a:rPr lang="en-US" sz="2400" b="1" i="0" u="none" strike="noStrike" cap="none">
                <a:solidFill>
                  <a:srgbClr val="4EB94F"/>
                </a:solidFill>
                <a:latin typeface="Helvetica Neue"/>
                <a:ea typeface="Helvetica Neue"/>
                <a:cs typeface="Helvetica Neue"/>
                <a:sym typeface="Helvetica Neue"/>
              </a:rPr>
              <a:t>+ Add New Preferences </a:t>
            </a:r>
            <a:r>
              <a:rPr lang="en-US" sz="2400" b="0" i="0" u="none" strike="noStrike" cap="none">
                <a:solidFill>
                  <a:srgbClr val="000000"/>
                </a:solidFill>
                <a:latin typeface="Helvetica Neue"/>
                <a:ea typeface="Helvetica Neue"/>
                <a:cs typeface="Helvetica Neue"/>
                <a:sym typeface="Helvetica Neue"/>
              </a:rPr>
              <a:t>to begin.</a:t>
            </a:r>
            <a:endParaRPr sz="1400" b="0" i="0" u="none" strike="noStrike" cap="none">
              <a:solidFill>
                <a:srgbClr val="000000"/>
              </a:solidFill>
              <a:latin typeface="Helvetica Neue"/>
              <a:ea typeface="Helvetica Neue"/>
              <a:cs typeface="Helvetica Neue"/>
              <a:sym typeface="Helvetica Neue"/>
            </a:endParaRPr>
          </a:p>
        </p:txBody>
      </p:sp>
      <p:grpSp>
        <p:nvGrpSpPr>
          <p:cNvPr id="1293" name="Google Shape;1293;p57"/>
          <p:cNvGrpSpPr/>
          <p:nvPr/>
        </p:nvGrpSpPr>
        <p:grpSpPr>
          <a:xfrm>
            <a:off x="1274003" y="329407"/>
            <a:ext cx="882788" cy="882788"/>
            <a:chOff x="6849372" y="4891174"/>
            <a:chExt cx="1466491" cy="1466491"/>
          </a:xfrm>
        </p:grpSpPr>
        <p:sp>
          <p:nvSpPr>
            <p:cNvPr id="1294" name="Google Shape;1294;p57"/>
            <p:cNvSpPr/>
            <p:nvPr/>
          </p:nvSpPr>
          <p:spPr>
            <a:xfrm>
              <a:off x="6849372" y="4891174"/>
              <a:ext cx="1466491" cy="1466491"/>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95" name="Google Shape;1295;p57"/>
            <p:cNvPicPr preferRelativeResize="0"/>
            <p:nvPr/>
          </p:nvPicPr>
          <p:blipFill rotWithShape="1">
            <a:blip r:embed="rId3">
              <a:alphaModFix/>
            </a:blip>
            <a:srcRect/>
            <a:stretch/>
          </p:blipFill>
          <p:spPr>
            <a:xfrm>
              <a:off x="7152494" y="5194296"/>
              <a:ext cx="860245" cy="860245"/>
            </a:xfrm>
            <a:prstGeom prst="rect">
              <a:avLst/>
            </a:prstGeom>
            <a:noFill/>
            <a:ln>
              <a:noFill/>
            </a:ln>
          </p:spPr>
        </p:pic>
      </p:grpSp>
      <p:pic>
        <p:nvPicPr>
          <p:cNvPr id="9" name="Picture 8">
            <a:extLst>
              <a:ext uri="{FF2B5EF4-FFF2-40B4-BE49-F238E27FC236}">
                <a16:creationId xmlns:a16="http://schemas.microsoft.com/office/drawing/2014/main" id="{A9663EAA-C460-D664-7728-1D288180C423}"/>
              </a:ext>
            </a:extLst>
          </p:cNvPr>
          <p:cNvPicPr>
            <a:picLocks noChangeAspect="1"/>
          </p:cNvPicPr>
          <p:nvPr/>
        </p:nvPicPr>
        <p:blipFill>
          <a:blip r:embed="rId4"/>
          <a:stretch>
            <a:fillRect/>
          </a:stretch>
        </p:blipFill>
        <p:spPr>
          <a:xfrm>
            <a:off x="1715396" y="1414147"/>
            <a:ext cx="9404827" cy="4346667"/>
          </a:xfrm>
          <a:prstGeom prst="rect">
            <a:avLst/>
          </a:prstGeom>
        </p:spPr>
      </p:pic>
      <p:sp>
        <p:nvSpPr>
          <p:cNvPr id="10" name="Google Shape;1296;p57">
            <a:extLst>
              <a:ext uri="{FF2B5EF4-FFF2-40B4-BE49-F238E27FC236}">
                <a16:creationId xmlns:a16="http://schemas.microsoft.com/office/drawing/2014/main" id="{20E81A5A-85E0-1AFC-3623-D4595B44E839}"/>
              </a:ext>
            </a:extLst>
          </p:cNvPr>
          <p:cNvSpPr/>
          <p:nvPr/>
        </p:nvSpPr>
        <p:spPr>
          <a:xfrm>
            <a:off x="6151418" y="3429000"/>
            <a:ext cx="1594878" cy="564871"/>
          </a:xfrm>
          <a:prstGeom prst="rect">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9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1"/>
        <p:cNvGrpSpPr/>
        <p:nvPr/>
      </p:nvGrpSpPr>
      <p:grpSpPr>
        <a:xfrm>
          <a:off x="0" y="0"/>
          <a:ext cx="0" cy="0"/>
          <a:chOff x="0" y="0"/>
          <a:chExt cx="0" cy="0"/>
        </a:xfrm>
      </p:grpSpPr>
      <p:pic>
        <p:nvPicPr>
          <p:cNvPr id="1302" name="Google Shape;1302;p58" descr="A screenshot of a computer&#10;&#10;Description automatically generated"/>
          <p:cNvPicPr preferRelativeResize="0"/>
          <p:nvPr/>
        </p:nvPicPr>
        <p:blipFill rotWithShape="1">
          <a:blip r:embed="rId3">
            <a:alphaModFix/>
          </a:blip>
          <a:srcRect/>
          <a:stretch/>
        </p:blipFill>
        <p:spPr>
          <a:xfrm>
            <a:off x="1013792" y="1455582"/>
            <a:ext cx="7772400" cy="3530230"/>
          </a:xfrm>
          <a:prstGeom prst="rect">
            <a:avLst/>
          </a:prstGeom>
          <a:noFill/>
          <a:ln>
            <a:noFill/>
          </a:ln>
        </p:spPr>
      </p:pic>
      <p:sp>
        <p:nvSpPr>
          <p:cNvPr id="1303" name="Google Shape;1303;p58"/>
          <p:cNvSpPr/>
          <p:nvPr/>
        </p:nvSpPr>
        <p:spPr>
          <a:xfrm>
            <a:off x="1" y="0"/>
            <a:ext cx="805070"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04" name="Google Shape;1304;p58"/>
          <p:cNvSpPr/>
          <p:nvPr/>
        </p:nvSpPr>
        <p:spPr>
          <a:xfrm>
            <a:off x="1013792" y="207034"/>
            <a:ext cx="10976926" cy="1075744"/>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05" name="Google Shape;1305;p58"/>
          <p:cNvSpPr/>
          <p:nvPr/>
        </p:nvSpPr>
        <p:spPr>
          <a:xfrm>
            <a:off x="1314659" y="339074"/>
            <a:ext cx="842132" cy="842132"/>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06" name="Google Shape;1306;p58"/>
          <p:cNvSpPr txBox="1"/>
          <p:nvPr/>
        </p:nvSpPr>
        <p:spPr>
          <a:xfrm>
            <a:off x="1518854" y="385617"/>
            <a:ext cx="1031455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Helvetica Neue"/>
                <a:ea typeface="Helvetica Neue"/>
                <a:cs typeface="Helvetica Neue"/>
                <a:sym typeface="Helvetica Neue"/>
              </a:rPr>
              <a:t>Students select their preferred program for 2027</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Helvetica Neue"/>
                <a:ea typeface="Helvetica Neue"/>
                <a:cs typeface="Helvetica Neue"/>
                <a:sym typeface="Helvetica Neue"/>
              </a:rPr>
              <a:t>VCE or VCE VM.</a:t>
            </a:r>
            <a:endParaRPr sz="2400" b="0" i="0" u="none" strike="noStrike" cap="none" dirty="0">
              <a:solidFill>
                <a:srgbClr val="000000"/>
              </a:solidFill>
              <a:latin typeface="Helvetica Neue"/>
              <a:ea typeface="Helvetica Neue"/>
              <a:cs typeface="Helvetica Neue"/>
              <a:sym typeface="Helvetica Neue"/>
            </a:endParaRPr>
          </a:p>
        </p:txBody>
      </p:sp>
      <p:grpSp>
        <p:nvGrpSpPr>
          <p:cNvPr id="1307" name="Google Shape;1307;p58"/>
          <p:cNvGrpSpPr/>
          <p:nvPr/>
        </p:nvGrpSpPr>
        <p:grpSpPr>
          <a:xfrm>
            <a:off x="1274003" y="329407"/>
            <a:ext cx="882788" cy="882788"/>
            <a:chOff x="6849372" y="4891174"/>
            <a:chExt cx="1466491" cy="1466491"/>
          </a:xfrm>
        </p:grpSpPr>
        <p:sp>
          <p:nvSpPr>
            <p:cNvPr id="1308" name="Google Shape;1308;p58"/>
            <p:cNvSpPr/>
            <p:nvPr/>
          </p:nvSpPr>
          <p:spPr>
            <a:xfrm>
              <a:off x="6849372" y="4891174"/>
              <a:ext cx="1466491" cy="1466491"/>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09" name="Google Shape;1309;p58"/>
            <p:cNvPicPr preferRelativeResize="0"/>
            <p:nvPr/>
          </p:nvPicPr>
          <p:blipFill rotWithShape="1">
            <a:blip r:embed="rId4">
              <a:alphaModFix/>
            </a:blip>
            <a:srcRect/>
            <a:stretch/>
          </p:blipFill>
          <p:spPr>
            <a:xfrm>
              <a:off x="7152494" y="5194296"/>
              <a:ext cx="860245" cy="860245"/>
            </a:xfrm>
            <a:prstGeom prst="rect">
              <a:avLst/>
            </a:prstGeom>
            <a:noFill/>
            <a:ln>
              <a:noFill/>
            </a:ln>
          </p:spPr>
        </p:pic>
      </p:grpSp>
      <p:sp>
        <p:nvSpPr>
          <p:cNvPr id="1310" name="Google Shape;1310;p58"/>
          <p:cNvSpPr/>
          <p:nvPr/>
        </p:nvSpPr>
        <p:spPr>
          <a:xfrm>
            <a:off x="3647700" y="2454506"/>
            <a:ext cx="4896600" cy="486600"/>
          </a:xfrm>
          <a:prstGeom prst="rect">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1" name="Google Shape;1311;p58"/>
          <p:cNvSpPr txBox="1"/>
          <p:nvPr/>
        </p:nvSpPr>
        <p:spPr>
          <a:xfrm>
            <a:off x="1013791" y="1968485"/>
            <a:ext cx="1142999" cy="95093"/>
          </a:xfrm>
          <a:prstGeom prst="rect">
            <a:avLst/>
          </a:prstGeom>
          <a:solidFill>
            <a:schemeClr val="dk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6"/>
        <p:cNvGrpSpPr/>
        <p:nvPr/>
      </p:nvGrpSpPr>
      <p:grpSpPr>
        <a:xfrm>
          <a:off x="0" y="0"/>
          <a:ext cx="0" cy="0"/>
          <a:chOff x="0" y="0"/>
          <a:chExt cx="0" cy="0"/>
        </a:xfrm>
      </p:grpSpPr>
      <p:sp>
        <p:nvSpPr>
          <p:cNvPr id="1318" name="Google Shape;1318;p59"/>
          <p:cNvSpPr/>
          <p:nvPr/>
        </p:nvSpPr>
        <p:spPr>
          <a:xfrm>
            <a:off x="1" y="0"/>
            <a:ext cx="805070"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19" name="Google Shape;1319;p59"/>
          <p:cNvSpPr/>
          <p:nvPr/>
        </p:nvSpPr>
        <p:spPr>
          <a:xfrm>
            <a:off x="1013792" y="207034"/>
            <a:ext cx="10976926" cy="114573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20" name="Google Shape;1320;p59"/>
          <p:cNvSpPr txBox="1"/>
          <p:nvPr/>
        </p:nvSpPr>
        <p:spPr>
          <a:xfrm>
            <a:off x="2496609" y="329407"/>
            <a:ext cx="9154291" cy="5386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Helvetica Neue"/>
                <a:ea typeface="Helvetica Neue"/>
                <a:cs typeface="Helvetica Neue"/>
                <a:sym typeface="Helvetica Neue"/>
              </a:rPr>
              <a:t>Students begin to select their preferences:</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Helvetica Neue"/>
              <a:ea typeface="Helvetica Neue"/>
              <a:cs typeface="Helvetica Neue"/>
              <a:sym typeface="Helvetica Neue"/>
            </a:endParaRPr>
          </a:p>
        </p:txBody>
      </p:sp>
      <p:grpSp>
        <p:nvGrpSpPr>
          <p:cNvPr id="1321" name="Google Shape;1321;p59"/>
          <p:cNvGrpSpPr/>
          <p:nvPr/>
        </p:nvGrpSpPr>
        <p:grpSpPr>
          <a:xfrm>
            <a:off x="1313807" y="329407"/>
            <a:ext cx="882788" cy="882788"/>
            <a:chOff x="6849372" y="4891174"/>
            <a:chExt cx="1466491" cy="1466491"/>
          </a:xfrm>
        </p:grpSpPr>
        <p:sp>
          <p:nvSpPr>
            <p:cNvPr id="1322" name="Google Shape;1322;p59"/>
            <p:cNvSpPr/>
            <p:nvPr/>
          </p:nvSpPr>
          <p:spPr>
            <a:xfrm>
              <a:off x="6849372" y="4891174"/>
              <a:ext cx="1466491" cy="1466491"/>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23" name="Google Shape;1323;p59"/>
            <p:cNvPicPr preferRelativeResize="0"/>
            <p:nvPr/>
          </p:nvPicPr>
          <p:blipFill rotWithShape="1">
            <a:blip r:embed="rId3">
              <a:alphaModFix/>
            </a:blip>
            <a:srcRect/>
            <a:stretch/>
          </p:blipFill>
          <p:spPr>
            <a:xfrm>
              <a:off x="7152494" y="5194296"/>
              <a:ext cx="860245" cy="860245"/>
            </a:xfrm>
            <a:prstGeom prst="rect">
              <a:avLst/>
            </a:prstGeom>
            <a:noFill/>
            <a:ln>
              <a:noFill/>
            </a:ln>
          </p:spPr>
        </p:pic>
      </p:grpSp>
      <p:sp>
        <p:nvSpPr>
          <p:cNvPr id="1324" name="Google Shape;1324;p59"/>
          <p:cNvSpPr/>
          <p:nvPr/>
        </p:nvSpPr>
        <p:spPr>
          <a:xfrm>
            <a:off x="1013791" y="5914333"/>
            <a:ext cx="10976926" cy="768705"/>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25" name="Google Shape;1325;p59"/>
          <p:cNvSpPr txBox="1"/>
          <p:nvPr/>
        </p:nvSpPr>
        <p:spPr>
          <a:xfrm>
            <a:off x="2457657" y="6067852"/>
            <a:ext cx="915429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Helvetica Neue"/>
                <a:ea typeface="Helvetica Neue"/>
                <a:cs typeface="Helvetica Neue"/>
                <a:sym typeface="Helvetica Neue"/>
              </a:rPr>
              <a:t>Click </a:t>
            </a:r>
            <a:r>
              <a:rPr lang="en-US" sz="2400" b="1" i="0" u="none" strike="noStrike" cap="none">
                <a:solidFill>
                  <a:srgbClr val="4EB94F"/>
                </a:solidFill>
                <a:latin typeface="Helvetica Neue"/>
                <a:ea typeface="Helvetica Neue"/>
                <a:cs typeface="Helvetica Neue"/>
                <a:sym typeface="Helvetica Neue"/>
              </a:rPr>
              <a:t>Proceed </a:t>
            </a:r>
            <a:r>
              <a:rPr lang="en-US" sz="2400" b="0" i="0" u="none" strike="noStrike" cap="none">
                <a:solidFill>
                  <a:srgbClr val="000000"/>
                </a:solidFill>
                <a:latin typeface="Helvetica Neue"/>
                <a:ea typeface="Helvetica Neue"/>
                <a:cs typeface="Helvetica Neue"/>
                <a:sym typeface="Helvetica Neue"/>
              </a:rPr>
              <a:t>to continue.</a:t>
            </a:r>
            <a:endParaRPr sz="1400" b="0" i="0" u="none" strike="noStrike" cap="none">
              <a:solidFill>
                <a:srgbClr val="000000"/>
              </a:solidFill>
              <a:latin typeface="Helvetica Neue"/>
              <a:ea typeface="Helvetica Neue"/>
              <a:cs typeface="Helvetica Neue"/>
              <a:sym typeface="Helvetica Neue"/>
            </a:endParaRPr>
          </a:p>
        </p:txBody>
      </p:sp>
      <p:pic>
        <p:nvPicPr>
          <p:cNvPr id="3" name="Picture 2">
            <a:extLst>
              <a:ext uri="{FF2B5EF4-FFF2-40B4-BE49-F238E27FC236}">
                <a16:creationId xmlns:a16="http://schemas.microsoft.com/office/drawing/2014/main" id="{61BDC784-D3EB-EB6C-2226-88E72E24EC66}"/>
              </a:ext>
            </a:extLst>
          </p:cNvPr>
          <p:cNvPicPr>
            <a:picLocks noChangeAspect="1"/>
          </p:cNvPicPr>
          <p:nvPr/>
        </p:nvPicPr>
        <p:blipFill>
          <a:blip r:embed="rId4"/>
          <a:stretch>
            <a:fillRect/>
          </a:stretch>
        </p:blipFill>
        <p:spPr>
          <a:xfrm>
            <a:off x="1496278" y="1568159"/>
            <a:ext cx="9641852" cy="4437818"/>
          </a:xfrm>
          <a:prstGeom prst="rect">
            <a:avLst/>
          </a:prstGeom>
        </p:spPr>
      </p:pic>
      <p:sp>
        <p:nvSpPr>
          <p:cNvPr id="4" name="Google Shape;1326;p59">
            <a:extLst>
              <a:ext uri="{FF2B5EF4-FFF2-40B4-BE49-F238E27FC236}">
                <a16:creationId xmlns:a16="http://schemas.microsoft.com/office/drawing/2014/main" id="{CBE6B66E-9DB6-FECD-8E28-38172041970F}"/>
              </a:ext>
            </a:extLst>
          </p:cNvPr>
          <p:cNvSpPr/>
          <p:nvPr/>
        </p:nvSpPr>
        <p:spPr>
          <a:xfrm>
            <a:off x="3468325" y="3326233"/>
            <a:ext cx="5697757" cy="489940"/>
          </a:xfrm>
          <a:prstGeom prst="rect">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sp>
        <p:nvSpPr>
          <p:cNvPr id="1332" name="Google Shape;1332;p9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sp>
        <p:nvSpPr>
          <p:cNvPr id="1333" name="Google Shape;1333;p92"/>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360"/>
              </a:spcBef>
              <a:spcAft>
                <a:spcPts val="0"/>
              </a:spcAft>
              <a:buClr>
                <a:schemeClr val="dk1"/>
              </a:buClr>
              <a:buSzPts val="1800"/>
              <a:buNone/>
            </a:pPr>
            <a:endParaRPr/>
          </a:p>
        </p:txBody>
      </p:sp>
      <p:sp>
        <p:nvSpPr>
          <p:cNvPr id="1336" name="Google Shape;1336;p92"/>
          <p:cNvSpPr txBox="1"/>
          <p:nvPr/>
        </p:nvSpPr>
        <p:spPr>
          <a:xfrm>
            <a:off x="38100" y="1004658"/>
            <a:ext cx="1142999" cy="95093"/>
          </a:xfrm>
          <a:prstGeom prst="rect">
            <a:avLst/>
          </a:prstGeom>
          <a:solidFill>
            <a:schemeClr val="dk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C2BC626E-F13E-84EF-3161-F83F84A09952}"/>
              </a:ext>
            </a:extLst>
          </p:cNvPr>
          <p:cNvPicPr>
            <a:picLocks noChangeAspect="1"/>
          </p:cNvPicPr>
          <p:nvPr/>
        </p:nvPicPr>
        <p:blipFill>
          <a:blip r:embed="rId3"/>
          <a:stretch>
            <a:fillRect/>
          </a:stretch>
        </p:blipFill>
        <p:spPr>
          <a:xfrm>
            <a:off x="0" y="-221672"/>
            <a:ext cx="13344772" cy="7220020"/>
          </a:xfrm>
          <a:prstGeom prst="rect">
            <a:avLst/>
          </a:prstGeom>
        </p:spPr>
      </p:pic>
      <p:sp>
        <p:nvSpPr>
          <p:cNvPr id="7" name="Google Shape;1335;p92">
            <a:extLst>
              <a:ext uri="{FF2B5EF4-FFF2-40B4-BE49-F238E27FC236}">
                <a16:creationId xmlns:a16="http://schemas.microsoft.com/office/drawing/2014/main" id="{C4CF0D53-3EF7-2B88-BC85-B1CB92A9AFB1}"/>
              </a:ext>
            </a:extLst>
          </p:cNvPr>
          <p:cNvSpPr/>
          <p:nvPr/>
        </p:nvSpPr>
        <p:spPr>
          <a:xfrm>
            <a:off x="4793673" y="5257799"/>
            <a:ext cx="4386618" cy="1542697"/>
          </a:xfrm>
          <a:prstGeom prst="rect">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 name="Google Shape;1335;p92">
            <a:extLst>
              <a:ext uri="{FF2B5EF4-FFF2-40B4-BE49-F238E27FC236}">
                <a16:creationId xmlns:a16="http://schemas.microsoft.com/office/drawing/2014/main" id="{5F2B164E-5B7F-26AD-FBC0-C75BFF1A4A9C}"/>
              </a:ext>
            </a:extLst>
          </p:cNvPr>
          <p:cNvSpPr/>
          <p:nvPr/>
        </p:nvSpPr>
        <p:spPr>
          <a:xfrm>
            <a:off x="3569972" y="1217954"/>
            <a:ext cx="7652209" cy="695994"/>
          </a:xfrm>
          <a:prstGeom prst="rect">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1"/>
        <p:cNvGrpSpPr/>
        <p:nvPr/>
      </p:nvGrpSpPr>
      <p:grpSpPr>
        <a:xfrm>
          <a:off x="0" y="0"/>
          <a:ext cx="0" cy="0"/>
          <a:chOff x="0" y="0"/>
          <a:chExt cx="0" cy="0"/>
        </a:xfrm>
      </p:grpSpPr>
      <p:pic>
        <p:nvPicPr>
          <p:cNvPr id="1342" name="Google Shape;1342;p60" descr="A screenshot of a computer&#10;&#10;Description automatically generated"/>
          <p:cNvPicPr preferRelativeResize="0"/>
          <p:nvPr/>
        </p:nvPicPr>
        <p:blipFill rotWithShape="1">
          <a:blip r:embed="rId3">
            <a:alphaModFix/>
          </a:blip>
          <a:srcRect/>
          <a:stretch/>
        </p:blipFill>
        <p:spPr>
          <a:xfrm>
            <a:off x="2772450" y="1274861"/>
            <a:ext cx="8216705" cy="4607548"/>
          </a:xfrm>
          <a:prstGeom prst="rect">
            <a:avLst/>
          </a:prstGeom>
          <a:noFill/>
          <a:ln>
            <a:noFill/>
          </a:ln>
        </p:spPr>
      </p:pic>
      <p:sp>
        <p:nvSpPr>
          <p:cNvPr id="1343" name="Google Shape;1343;p60"/>
          <p:cNvSpPr/>
          <p:nvPr/>
        </p:nvSpPr>
        <p:spPr>
          <a:xfrm>
            <a:off x="1" y="0"/>
            <a:ext cx="805070"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44" name="Google Shape;1344;p60"/>
          <p:cNvSpPr/>
          <p:nvPr/>
        </p:nvSpPr>
        <p:spPr>
          <a:xfrm>
            <a:off x="1013792" y="207034"/>
            <a:ext cx="10976926" cy="114573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45" name="Google Shape;1345;p60"/>
          <p:cNvSpPr txBox="1"/>
          <p:nvPr/>
        </p:nvSpPr>
        <p:spPr>
          <a:xfrm>
            <a:off x="2496610" y="381198"/>
            <a:ext cx="915429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a:solidFill>
                  <a:srgbClr val="000000"/>
                </a:solidFill>
                <a:latin typeface="Helvetica Neue"/>
                <a:ea typeface="Helvetica Neue"/>
                <a:cs typeface="Helvetica Neue"/>
                <a:sym typeface="Helvetica Neue"/>
              </a:rPr>
              <a:t>Students confirm their preferences and sign (electronically) to </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a:solidFill>
                  <a:srgbClr val="000000"/>
                </a:solidFill>
                <a:latin typeface="Helvetica Neue"/>
                <a:ea typeface="Helvetica Neue"/>
                <a:cs typeface="Helvetica Neue"/>
                <a:sym typeface="Helvetica Neue"/>
              </a:rPr>
              <a:t>acknowledge that they are correct.</a:t>
            </a:r>
            <a:endParaRPr sz="2400" b="0" i="0" u="none" strike="noStrike" cap="none">
              <a:solidFill>
                <a:srgbClr val="000000"/>
              </a:solidFill>
              <a:latin typeface="Helvetica Neue"/>
              <a:ea typeface="Helvetica Neue"/>
              <a:cs typeface="Helvetica Neue"/>
              <a:sym typeface="Helvetica Neue"/>
            </a:endParaRPr>
          </a:p>
        </p:txBody>
      </p:sp>
      <p:grpSp>
        <p:nvGrpSpPr>
          <p:cNvPr id="1346" name="Google Shape;1346;p60"/>
          <p:cNvGrpSpPr/>
          <p:nvPr/>
        </p:nvGrpSpPr>
        <p:grpSpPr>
          <a:xfrm>
            <a:off x="1313807" y="329407"/>
            <a:ext cx="882788" cy="882788"/>
            <a:chOff x="6849372" y="4891174"/>
            <a:chExt cx="1466491" cy="1466491"/>
          </a:xfrm>
        </p:grpSpPr>
        <p:sp>
          <p:nvSpPr>
            <p:cNvPr id="1347" name="Google Shape;1347;p60"/>
            <p:cNvSpPr/>
            <p:nvPr/>
          </p:nvSpPr>
          <p:spPr>
            <a:xfrm>
              <a:off x="6849372" y="4891174"/>
              <a:ext cx="1466491" cy="1466491"/>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348" name="Google Shape;1348;p60"/>
            <p:cNvPicPr preferRelativeResize="0"/>
            <p:nvPr/>
          </p:nvPicPr>
          <p:blipFill rotWithShape="1">
            <a:blip r:embed="rId4">
              <a:alphaModFix/>
            </a:blip>
            <a:srcRect/>
            <a:stretch/>
          </p:blipFill>
          <p:spPr>
            <a:xfrm>
              <a:off x="7152494" y="5194296"/>
              <a:ext cx="860245" cy="860245"/>
            </a:xfrm>
            <a:prstGeom prst="rect">
              <a:avLst/>
            </a:prstGeom>
            <a:noFill/>
            <a:ln>
              <a:noFill/>
            </a:ln>
          </p:spPr>
        </p:pic>
      </p:grpSp>
      <p:sp>
        <p:nvSpPr>
          <p:cNvPr id="1349" name="Google Shape;1349;p60"/>
          <p:cNvSpPr/>
          <p:nvPr/>
        </p:nvSpPr>
        <p:spPr>
          <a:xfrm>
            <a:off x="1013792" y="6035930"/>
            <a:ext cx="10976926" cy="768705"/>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50" name="Google Shape;1350;p60"/>
          <p:cNvSpPr txBox="1"/>
          <p:nvPr/>
        </p:nvSpPr>
        <p:spPr>
          <a:xfrm>
            <a:off x="2457658" y="6189449"/>
            <a:ext cx="915429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Helvetica Neue"/>
                <a:ea typeface="Helvetica Neue"/>
                <a:cs typeface="Helvetica Neue"/>
                <a:sym typeface="Helvetica Neue"/>
              </a:rPr>
              <a:t>Click </a:t>
            </a:r>
            <a:r>
              <a:rPr lang="en-US" sz="2400" b="1" i="0" u="none" strike="noStrike" cap="none">
                <a:solidFill>
                  <a:srgbClr val="4EB94F"/>
                </a:solidFill>
                <a:latin typeface="Helvetica Neue"/>
                <a:ea typeface="Helvetica Neue"/>
                <a:cs typeface="Helvetica Neue"/>
                <a:sym typeface="Helvetica Neue"/>
              </a:rPr>
              <a:t>+ Submit Valid Preferences </a:t>
            </a:r>
            <a:r>
              <a:rPr lang="en-US" sz="2400" b="0" i="0" u="none" strike="noStrike" cap="none">
                <a:solidFill>
                  <a:srgbClr val="000000"/>
                </a:solidFill>
                <a:latin typeface="Helvetica Neue"/>
                <a:ea typeface="Helvetica Neue"/>
                <a:cs typeface="Helvetica Neue"/>
                <a:sym typeface="Helvetica Neue"/>
              </a:rPr>
              <a:t>to continue.</a:t>
            </a:r>
            <a:endParaRPr sz="1400" b="0" i="0" u="none" strike="noStrike" cap="none">
              <a:solidFill>
                <a:srgbClr val="000000"/>
              </a:solidFill>
              <a:latin typeface="Helvetica Neue"/>
              <a:ea typeface="Helvetica Neue"/>
              <a:cs typeface="Helvetica Neue"/>
              <a:sym typeface="Helvetica Neue"/>
            </a:endParaRPr>
          </a:p>
        </p:txBody>
      </p:sp>
      <p:sp>
        <p:nvSpPr>
          <p:cNvPr id="1351" name="Google Shape;1351;p60"/>
          <p:cNvSpPr/>
          <p:nvPr/>
        </p:nvSpPr>
        <p:spPr>
          <a:xfrm>
            <a:off x="6096000" y="4490412"/>
            <a:ext cx="2306595" cy="1292549"/>
          </a:xfrm>
          <a:prstGeom prst="rect">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2" name="Google Shape;1352;p60"/>
          <p:cNvSpPr txBox="1"/>
          <p:nvPr/>
        </p:nvSpPr>
        <p:spPr>
          <a:xfrm>
            <a:off x="2772450" y="1939117"/>
            <a:ext cx="1322177" cy="99747"/>
          </a:xfrm>
          <a:prstGeom prst="rect">
            <a:avLst/>
          </a:prstGeom>
          <a:solidFill>
            <a:schemeClr val="dk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7"/>
        <p:cNvGrpSpPr/>
        <p:nvPr/>
      </p:nvGrpSpPr>
      <p:grpSpPr>
        <a:xfrm>
          <a:off x="0" y="0"/>
          <a:ext cx="0" cy="0"/>
          <a:chOff x="0" y="0"/>
          <a:chExt cx="0" cy="0"/>
        </a:xfrm>
      </p:grpSpPr>
      <p:sp>
        <p:nvSpPr>
          <p:cNvPr id="1358" name="Google Shape;1358;p61"/>
          <p:cNvSpPr/>
          <p:nvPr/>
        </p:nvSpPr>
        <p:spPr>
          <a:xfrm>
            <a:off x="1" y="0"/>
            <a:ext cx="805070"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59" name="Google Shape;1359;p61"/>
          <p:cNvSpPr/>
          <p:nvPr/>
        </p:nvSpPr>
        <p:spPr>
          <a:xfrm>
            <a:off x="1013792" y="207034"/>
            <a:ext cx="10976926" cy="114573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60" name="Google Shape;1360;p61"/>
          <p:cNvSpPr txBox="1"/>
          <p:nvPr/>
        </p:nvSpPr>
        <p:spPr>
          <a:xfrm>
            <a:off x="3381193" y="364400"/>
            <a:ext cx="6885929"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a:solidFill>
                  <a:srgbClr val="000000"/>
                </a:solidFill>
                <a:latin typeface="Helvetica Neue"/>
                <a:ea typeface="Helvetica Neue"/>
                <a:cs typeface="Helvetica Neue"/>
                <a:sym typeface="Helvetica Neue"/>
              </a:rPr>
              <a:t>The following confirmation appears when the process is complete.</a:t>
            </a:r>
            <a:endParaRPr sz="2400" b="0" i="0" u="none" strike="noStrike" cap="none">
              <a:solidFill>
                <a:srgbClr val="000000"/>
              </a:solidFill>
              <a:latin typeface="Helvetica Neue"/>
              <a:ea typeface="Helvetica Neue"/>
              <a:cs typeface="Helvetica Neue"/>
              <a:sym typeface="Helvetica Neue"/>
            </a:endParaRPr>
          </a:p>
        </p:txBody>
      </p:sp>
      <p:grpSp>
        <p:nvGrpSpPr>
          <p:cNvPr id="1361" name="Google Shape;1361;p61"/>
          <p:cNvGrpSpPr/>
          <p:nvPr/>
        </p:nvGrpSpPr>
        <p:grpSpPr>
          <a:xfrm>
            <a:off x="1313807" y="329407"/>
            <a:ext cx="882788" cy="882788"/>
            <a:chOff x="6849372" y="4891174"/>
            <a:chExt cx="1466491" cy="1466491"/>
          </a:xfrm>
        </p:grpSpPr>
        <p:sp>
          <p:nvSpPr>
            <p:cNvPr id="1362" name="Google Shape;1362;p61"/>
            <p:cNvSpPr/>
            <p:nvPr/>
          </p:nvSpPr>
          <p:spPr>
            <a:xfrm>
              <a:off x="6849372" y="4891174"/>
              <a:ext cx="1466491" cy="1466491"/>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363" name="Google Shape;1363;p61"/>
            <p:cNvPicPr preferRelativeResize="0"/>
            <p:nvPr/>
          </p:nvPicPr>
          <p:blipFill rotWithShape="1">
            <a:blip r:embed="rId3">
              <a:alphaModFix/>
            </a:blip>
            <a:srcRect/>
            <a:stretch/>
          </p:blipFill>
          <p:spPr>
            <a:xfrm>
              <a:off x="7152494" y="5194296"/>
              <a:ext cx="860245" cy="860245"/>
            </a:xfrm>
            <a:prstGeom prst="rect">
              <a:avLst/>
            </a:prstGeom>
            <a:noFill/>
            <a:ln>
              <a:noFill/>
            </a:ln>
          </p:spPr>
        </p:pic>
      </p:grpSp>
      <p:sp>
        <p:nvSpPr>
          <p:cNvPr id="1364" name="Google Shape;1364;p61"/>
          <p:cNvSpPr/>
          <p:nvPr/>
        </p:nvSpPr>
        <p:spPr>
          <a:xfrm>
            <a:off x="1013791" y="5625549"/>
            <a:ext cx="10976926" cy="105749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65" name="Google Shape;1365;p61"/>
          <p:cNvSpPr txBox="1"/>
          <p:nvPr/>
        </p:nvSpPr>
        <p:spPr>
          <a:xfrm>
            <a:off x="2338388" y="5738795"/>
            <a:ext cx="915429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Helvetica Neue"/>
                <a:ea typeface="Helvetica Neue"/>
                <a:cs typeface="Helvetica Neue"/>
                <a:sym typeface="Helvetica Neue"/>
              </a:rPr>
              <a:t>Students may repeat the entire process to change their preferences until the cut off date.</a:t>
            </a:r>
            <a:endParaRPr sz="1400" b="0" i="0" u="none" strike="noStrike" cap="none" dirty="0">
              <a:solidFill>
                <a:srgbClr val="000000"/>
              </a:solidFill>
              <a:latin typeface="Helvetica Neue"/>
              <a:ea typeface="Helvetica Neue"/>
              <a:cs typeface="Helvetica Neue"/>
              <a:sym typeface="Helvetica Neue"/>
            </a:endParaRPr>
          </a:p>
        </p:txBody>
      </p:sp>
      <p:sp>
        <p:nvSpPr>
          <p:cNvPr id="1367" name="Google Shape;1367;p61"/>
          <p:cNvSpPr txBox="1"/>
          <p:nvPr/>
        </p:nvSpPr>
        <p:spPr>
          <a:xfrm>
            <a:off x="6384075" y="4270400"/>
            <a:ext cx="243300" cy="99000"/>
          </a:xfrm>
          <a:prstGeom prst="rect">
            <a:avLst/>
          </a:prstGeom>
          <a:solidFill>
            <a:schemeClr val="dk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1368" name="Google Shape;1368;p61"/>
          <p:cNvSpPr txBox="1"/>
          <p:nvPr/>
        </p:nvSpPr>
        <p:spPr>
          <a:xfrm>
            <a:off x="4589750" y="4604950"/>
            <a:ext cx="152100" cy="68400"/>
          </a:xfrm>
          <a:prstGeom prst="rect">
            <a:avLst/>
          </a:prstGeom>
          <a:solidFill>
            <a:schemeClr val="dk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6F6EE5EE-A7F7-F2DB-C091-CD9B44C8F0A0}"/>
              </a:ext>
            </a:extLst>
          </p:cNvPr>
          <p:cNvPicPr>
            <a:picLocks noChangeAspect="1"/>
          </p:cNvPicPr>
          <p:nvPr/>
        </p:nvPicPr>
        <p:blipFill>
          <a:blip r:embed="rId4"/>
          <a:stretch>
            <a:fillRect/>
          </a:stretch>
        </p:blipFill>
        <p:spPr>
          <a:xfrm>
            <a:off x="2338388" y="1418188"/>
            <a:ext cx="7772400" cy="41419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3"/>
        <p:cNvGrpSpPr/>
        <p:nvPr/>
      </p:nvGrpSpPr>
      <p:grpSpPr>
        <a:xfrm>
          <a:off x="0" y="0"/>
          <a:ext cx="0" cy="0"/>
          <a:chOff x="0" y="0"/>
          <a:chExt cx="0" cy="0"/>
        </a:xfrm>
      </p:grpSpPr>
      <p:sp>
        <p:nvSpPr>
          <p:cNvPr id="1374" name="Google Shape;1374;p62"/>
          <p:cNvSpPr/>
          <p:nvPr/>
        </p:nvSpPr>
        <p:spPr>
          <a:xfrm>
            <a:off x="0" y="0"/>
            <a:ext cx="6315075" cy="7149906"/>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5" name="Google Shape;1375;p62"/>
          <p:cNvSpPr txBox="1"/>
          <p:nvPr/>
        </p:nvSpPr>
        <p:spPr>
          <a:xfrm>
            <a:off x="164306" y="2976989"/>
            <a:ext cx="598646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The quick version</a:t>
            </a:r>
            <a:endParaRPr sz="4000" b="1" i="0" u="none" strike="noStrike" cap="none">
              <a:solidFill>
                <a:schemeClr val="lt1"/>
              </a:solidFill>
              <a:latin typeface="Helvetica Neue"/>
              <a:ea typeface="Helvetica Neue"/>
              <a:cs typeface="Helvetica Neue"/>
              <a:sym typeface="Helvetica Neue"/>
            </a:endParaRPr>
          </a:p>
        </p:txBody>
      </p:sp>
      <p:sp>
        <p:nvSpPr>
          <p:cNvPr id="1376" name="Google Shape;1376;p62"/>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7" name="Google Shape;1377;p62"/>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8" name="Google Shape;1378;p62"/>
          <p:cNvSpPr txBox="1"/>
          <p:nvPr/>
        </p:nvSpPr>
        <p:spPr>
          <a:xfrm>
            <a:off x="8164056" y="522460"/>
            <a:ext cx="363266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Year 10 </a:t>
            </a:r>
            <a:r>
              <a:rPr lang="en-US" sz="2000" b="1" i="0" u="none" strike="noStrike" cap="none">
                <a:solidFill>
                  <a:schemeClr val="dk1"/>
                </a:solidFill>
                <a:latin typeface="Helvetica Neue"/>
                <a:ea typeface="Helvetica Neue"/>
                <a:cs typeface="Helvetica Neue"/>
                <a:sym typeface="Helvetica Neue"/>
              </a:rPr>
              <a:t>pass</a:t>
            </a:r>
            <a:r>
              <a:rPr lang="en-US" sz="2000" b="0" i="0" u="none" strike="noStrike" cap="none">
                <a:solidFill>
                  <a:schemeClr val="dk1"/>
                </a:solidFill>
                <a:latin typeface="Helvetica Neue"/>
                <a:ea typeface="Helvetica Neue"/>
                <a:cs typeface="Helvetica Neue"/>
                <a:sym typeface="Helvetica Neue"/>
              </a:rPr>
              <a:t> required for any Year 11 studies </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(VCE or VCE VM)</a:t>
            </a:r>
            <a:endParaRPr sz="1400" b="0" i="0" u="none" strike="noStrike" cap="none">
              <a:solidFill>
                <a:srgbClr val="000000"/>
              </a:solidFill>
              <a:latin typeface="Helvetica Neue"/>
              <a:ea typeface="Helvetica Neue"/>
              <a:cs typeface="Helvetica Neue"/>
              <a:sym typeface="Helvetica Neue"/>
            </a:endParaRPr>
          </a:p>
        </p:txBody>
      </p:sp>
      <p:sp>
        <p:nvSpPr>
          <p:cNvPr id="1379" name="Google Shape;1379;p62"/>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0" name="Google Shape;1380;p62"/>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1" name="Google Shape;1381;p62"/>
          <p:cNvSpPr/>
          <p:nvPr/>
        </p:nvSpPr>
        <p:spPr>
          <a:xfrm>
            <a:off x="6521570" y="3588865"/>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2" name="Google Shape;1382;p62"/>
          <p:cNvSpPr/>
          <p:nvPr/>
        </p:nvSpPr>
        <p:spPr>
          <a:xfrm>
            <a:off x="6890512" y="3720906"/>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3" name="Google Shape;1383;p62"/>
          <p:cNvSpPr txBox="1"/>
          <p:nvPr/>
        </p:nvSpPr>
        <p:spPr>
          <a:xfrm>
            <a:off x="8012254" y="2072432"/>
            <a:ext cx="3968151"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VCE</a:t>
            </a:r>
            <a:r>
              <a:rPr lang="en-US" sz="2000" b="0" i="0" u="none" strike="noStrike" cap="none">
                <a:solidFill>
                  <a:schemeClr val="dk1"/>
                </a:solidFill>
                <a:latin typeface="Helvetica Neue"/>
                <a:ea typeface="Helvetica Neue"/>
                <a:cs typeface="Helvetica Neue"/>
                <a:sym typeface="Helvetica Neue"/>
              </a:rPr>
              <a:t> directed mainly towards University, TAFE and further study</a:t>
            </a:r>
            <a:endParaRPr sz="1400" b="0" i="0" u="none" strike="noStrike" cap="none">
              <a:solidFill>
                <a:srgbClr val="000000"/>
              </a:solidFill>
              <a:latin typeface="Helvetica Neue"/>
              <a:ea typeface="Helvetica Neue"/>
              <a:cs typeface="Helvetica Neue"/>
              <a:sym typeface="Helvetica Neue"/>
            </a:endParaRPr>
          </a:p>
        </p:txBody>
      </p:sp>
      <p:sp>
        <p:nvSpPr>
          <p:cNvPr id="1384" name="Google Shape;1384;p62"/>
          <p:cNvSpPr/>
          <p:nvPr/>
        </p:nvSpPr>
        <p:spPr>
          <a:xfrm>
            <a:off x="6511258" y="5335199"/>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5" name="Google Shape;1385;p62"/>
          <p:cNvSpPr/>
          <p:nvPr/>
        </p:nvSpPr>
        <p:spPr>
          <a:xfrm>
            <a:off x="6890511" y="5344412"/>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6" name="Google Shape;1386;p62"/>
          <p:cNvSpPr txBox="1"/>
          <p:nvPr/>
        </p:nvSpPr>
        <p:spPr>
          <a:xfrm>
            <a:off x="7946920" y="5442400"/>
            <a:ext cx="400160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VET</a:t>
            </a:r>
            <a:r>
              <a:rPr lang="en-US" sz="2000" b="0" i="0" u="none" strike="noStrike" cap="none">
                <a:solidFill>
                  <a:schemeClr val="dk1"/>
                </a:solidFill>
                <a:latin typeface="Helvetica Neue"/>
                <a:ea typeface="Helvetica Neue"/>
                <a:cs typeface="Helvetica Neue"/>
                <a:sym typeface="Helvetica Neue"/>
              </a:rPr>
              <a:t> – certificate studies providing credit towards VCE or VCE VM</a:t>
            </a:r>
            <a:endParaRPr sz="2000" b="1" i="0" u="none" strike="noStrike" cap="none">
              <a:solidFill>
                <a:schemeClr val="dk1"/>
              </a:solidFill>
              <a:latin typeface="Helvetica Neue"/>
              <a:ea typeface="Helvetica Neue"/>
              <a:cs typeface="Helvetica Neue"/>
              <a:sym typeface="Helvetica Neue"/>
            </a:endParaRPr>
          </a:p>
        </p:txBody>
      </p:sp>
      <p:sp>
        <p:nvSpPr>
          <p:cNvPr id="1387" name="Google Shape;1387;p62"/>
          <p:cNvSpPr txBox="1"/>
          <p:nvPr/>
        </p:nvSpPr>
        <p:spPr>
          <a:xfrm>
            <a:off x="7946920" y="3885623"/>
            <a:ext cx="409760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VCE VM</a:t>
            </a:r>
            <a:r>
              <a:rPr lang="en-US" sz="2000" b="0" i="0" u="none" strike="noStrike" cap="none">
                <a:solidFill>
                  <a:schemeClr val="dk1"/>
                </a:solidFill>
                <a:latin typeface="Helvetica Neue"/>
                <a:ea typeface="Helvetica Neue"/>
                <a:cs typeface="Helvetica Neue"/>
                <a:sym typeface="Helvetica Neue"/>
              </a:rPr>
              <a:t> directed mainly towards work, apprenticeship, training</a:t>
            </a:r>
            <a:endParaRPr sz="2000" b="0" i="1" u="none" strike="noStrike" cap="none">
              <a:solidFill>
                <a:schemeClr val="dk1"/>
              </a:solidFill>
              <a:latin typeface="Helvetica Neue"/>
              <a:ea typeface="Helvetica Neue"/>
              <a:cs typeface="Helvetica Neue"/>
              <a:sym typeface="Helvetica Neue"/>
            </a:endParaRPr>
          </a:p>
        </p:txBody>
      </p:sp>
      <p:pic>
        <p:nvPicPr>
          <p:cNvPr id="1388" name="Google Shape;1388;p62"/>
          <p:cNvPicPr preferRelativeResize="0"/>
          <p:nvPr/>
        </p:nvPicPr>
        <p:blipFill rotWithShape="1">
          <a:blip r:embed="rId3">
            <a:alphaModFix/>
          </a:blip>
          <a:srcRect/>
          <a:stretch/>
        </p:blipFill>
        <p:spPr>
          <a:xfrm>
            <a:off x="7110898" y="508597"/>
            <a:ext cx="615636" cy="707628"/>
          </a:xfrm>
          <a:prstGeom prst="rect">
            <a:avLst/>
          </a:prstGeom>
          <a:noFill/>
          <a:ln>
            <a:noFill/>
          </a:ln>
        </p:spPr>
      </p:pic>
      <p:pic>
        <p:nvPicPr>
          <p:cNvPr id="1389" name="Google Shape;1389;p62"/>
          <p:cNvPicPr preferRelativeResize="0"/>
          <p:nvPr/>
        </p:nvPicPr>
        <p:blipFill rotWithShape="1">
          <a:blip r:embed="rId4">
            <a:alphaModFix/>
          </a:blip>
          <a:srcRect/>
          <a:stretch/>
        </p:blipFill>
        <p:spPr>
          <a:xfrm>
            <a:off x="7024249" y="2263370"/>
            <a:ext cx="794009" cy="546846"/>
          </a:xfrm>
          <a:prstGeom prst="rect">
            <a:avLst/>
          </a:prstGeom>
          <a:noFill/>
          <a:ln>
            <a:noFill/>
          </a:ln>
        </p:spPr>
      </p:pic>
      <p:pic>
        <p:nvPicPr>
          <p:cNvPr id="1390" name="Google Shape;1390;p62"/>
          <p:cNvPicPr preferRelativeResize="0"/>
          <p:nvPr/>
        </p:nvPicPr>
        <p:blipFill rotWithShape="1">
          <a:blip r:embed="rId5">
            <a:alphaModFix/>
          </a:blip>
          <a:srcRect/>
          <a:stretch/>
        </p:blipFill>
        <p:spPr>
          <a:xfrm>
            <a:off x="7062022" y="3885623"/>
            <a:ext cx="713389" cy="704996"/>
          </a:xfrm>
          <a:prstGeom prst="rect">
            <a:avLst/>
          </a:prstGeom>
          <a:noFill/>
          <a:ln>
            <a:noFill/>
          </a:ln>
        </p:spPr>
      </p:pic>
      <p:pic>
        <p:nvPicPr>
          <p:cNvPr id="1391" name="Google Shape;1391;p62"/>
          <p:cNvPicPr preferRelativeResize="0"/>
          <p:nvPr/>
        </p:nvPicPr>
        <p:blipFill rotWithShape="1">
          <a:blip r:embed="rId6">
            <a:alphaModFix/>
          </a:blip>
          <a:srcRect/>
          <a:stretch/>
        </p:blipFill>
        <p:spPr>
          <a:xfrm>
            <a:off x="7103960" y="5563276"/>
            <a:ext cx="651752" cy="586773"/>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6"/>
        <p:cNvGrpSpPr/>
        <p:nvPr/>
      </p:nvGrpSpPr>
      <p:grpSpPr>
        <a:xfrm>
          <a:off x="0" y="0"/>
          <a:ext cx="0" cy="0"/>
          <a:chOff x="0" y="0"/>
          <a:chExt cx="0" cy="0"/>
        </a:xfrm>
      </p:grpSpPr>
      <p:sp>
        <p:nvSpPr>
          <p:cNvPr id="1397" name="Google Shape;1397;p63"/>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8" name="Google Shape;1398;p63"/>
          <p:cNvSpPr txBox="1"/>
          <p:nvPr/>
        </p:nvSpPr>
        <p:spPr>
          <a:xfrm>
            <a:off x="164306" y="2976989"/>
            <a:ext cx="598646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The quick version</a:t>
            </a:r>
            <a:endParaRPr sz="4000" b="1" i="0" u="none" strike="noStrike" cap="none">
              <a:solidFill>
                <a:schemeClr val="lt1"/>
              </a:solidFill>
              <a:latin typeface="Helvetica Neue"/>
              <a:ea typeface="Helvetica Neue"/>
              <a:cs typeface="Helvetica Neue"/>
              <a:sym typeface="Helvetica Neue"/>
            </a:endParaRPr>
          </a:p>
        </p:txBody>
      </p:sp>
      <p:sp>
        <p:nvSpPr>
          <p:cNvPr id="1399" name="Google Shape;1399;p63"/>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0" name="Google Shape;1400;p63"/>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1" name="Google Shape;1401;p63"/>
          <p:cNvSpPr txBox="1"/>
          <p:nvPr/>
        </p:nvSpPr>
        <p:spPr>
          <a:xfrm>
            <a:off x="7855682" y="482448"/>
            <a:ext cx="409760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Choose Your English</a:t>
            </a:r>
            <a:endParaRPr sz="2000" b="1" i="0" u="none" strike="noStrike" cap="none">
              <a:solidFill>
                <a:schemeClr val="dk1"/>
              </a:solidFill>
              <a:latin typeface="Helvetica Neue"/>
              <a:ea typeface="Helvetica Neue"/>
              <a:cs typeface="Helvetica Neue"/>
              <a:sym typeface="Helvetica Neue"/>
            </a:endParaRPr>
          </a:p>
        </p:txBody>
      </p:sp>
      <p:sp>
        <p:nvSpPr>
          <p:cNvPr id="1402" name="Google Shape;1402;p63"/>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3" name="Google Shape;1403;p63"/>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4" name="Google Shape;1404;p63"/>
          <p:cNvSpPr/>
          <p:nvPr/>
        </p:nvSpPr>
        <p:spPr>
          <a:xfrm>
            <a:off x="6521570" y="3588865"/>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5" name="Google Shape;1405;p63"/>
          <p:cNvSpPr/>
          <p:nvPr/>
        </p:nvSpPr>
        <p:spPr>
          <a:xfrm>
            <a:off x="6890512" y="3720906"/>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6" name="Google Shape;1406;p63"/>
          <p:cNvSpPr txBox="1"/>
          <p:nvPr/>
        </p:nvSpPr>
        <p:spPr>
          <a:xfrm>
            <a:off x="8012254" y="2007155"/>
            <a:ext cx="378446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Decide whether continuation of Accelerated Studies is viable</a:t>
            </a:r>
            <a:endParaRPr sz="2000" b="1" i="0" u="none" strike="noStrike" cap="none">
              <a:solidFill>
                <a:schemeClr val="dk1"/>
              </a:solidFill>
              <a:latin typeface="Helvetica Neue"/>
              <a:ea typeface="Helvetica Neue"/>
              <a:cs typeface="Helvetica Neue"/>
              <a:sym typeface="Helvetica Neue"/>
            </a:endParaRPr>
          </a:p>
        </p:txBody>
      </p:sp>
      <p:sp>
        <p:nvSpPr>
          <p:cNvPr id="1407" name="Google Shape;1407;p63"/>
          <p:cNvSpPr/>
          <p:nvPr/>
        </p:nvSpPr>
        <p:spPr>
          <a:xfrm>
            <a:off x="6511258" y="5335199"/>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8" name="Google Shape;1408;p63"/>
          <p:cNvSpPr/>
          <p:nvPr/>
        </p:nvSpPr>
        <p:spPr>
          <a:xfrm>
            <a:off x="6890511" y="5580380"/>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9" name="Google Shape;1409;p63"/>
          <p:cNvSpPr txBox="1"/>
          <p:nvPr/>
        </p:nvSpPr>
        <p:spPr>
          <a:xfrm>
            <a:off x="7946920" y="5424433"/>
            <a:ext cx="4001605"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Remember the three key questions: </a:t>
            </a:r>
            <a:r>
              <a:rPr lang="en-US" sz="2000" b="1" i="0" u="none" strike="noStrike" cap="none">
                <a:solidFill>
                  <a:schemeClr val="dk1"/>
                </a:solidFill>
                <a:latin typeface="Helvetica Neue"/>
                <a:ea typeface="Helvetica Neue"/>
                <a:cs typeface="Helvetica Neue"/>
                <a:sym typeface="Helvetica Neue"/>
              </a:rPr>
              <a:t>Am I good at it? Do I like it? Do I need it?</a:t>
            </a:r>
            <a:endParaRPr sz="2400" b="1" i="0" u="none" strike="noStrike" cap="none">
              <a:solidFill>
                <a:schemeClr val="dk1"/>
              </a:solidFill>
              <a:latin typeface="Helvetica Neue"/>
              <a:ea typeface="Helvetica Neue"/>
              <a:cs typeface="Helvetica Neue"/>
              <a:sym typeface="Helvetica Neue"/>
            </a:endParaRPr>
          </a:p>
        </p:txBody>
      </p:sp>
      <p:sp>
        <p:nvSpPr>
          <p:cNvPr id="1410" name="Google Shape;1410;p63"/>
          <p:cNvSpPr txBox="1"/>
          <p:nvPr/>
        </p:nvSpPr>
        <p:spPr>
          <a:xfrm>
            <a:off x="7946920" y="3712115"/>
            <a:ext cx="4097609"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VCE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Strongly advised to continue with a Maths option</a:t>
            </a:r>
            <a:endParaRPr sz="2000" b="1" i="0" u="none" strike="noStrike" cap="none">
              <a:solidFill>
                <a:schemeClr val="dk1"/>
              </a:solidFill>
              <a:latin typeface="Helvetica Neue"/>
              <a:ea typeface="Helvetica Neue"/>
              <a:cs typeface="Helvetica Neue"/>
              <a:sym typeface="Helvetica Neue"/>
            </a:endParaRPr>
          </a:p>
        </p:txBody>
      </p:sp>
      <p:pic>
        <p:nvPicPr>
          <p:cNvPr id="1411" name="Google Shape;1411;p63"/>
          <p:cNvPicPr preferRelativeResize="0"/>
          <p:nvPr/>
        </p:nvPicPr>
        <p:blipFill rotWithShape="1">
          <a:blip r:embed="rId3">
            <a:alphaModFix/>
          </a:blip>
          <a:srcRect/>
          <a:stretch/>
        </p:blipFill>
        <p:spPr>
          <a:xfrm>
            <a:off x="7021711" y="467184"/>
            <a:ext cx="794009" cy="800189"/>
          </a:xfrm>
          <a:prstGeom prst="rect">
            <a:avLst/>
          </a:prstGeom>
          <a:noFill/>
          <a:ln>
            <a:noFill/>
          </a:ln>
        </p:spPr>
      </p:pic>
      <p:pic>
        <p:nvPicPr>
          <p:cNvPr id="1412" name="Google Shape;1412;p63"/>
          <p:cNvPicPr preferRelativeResize="0"/>
          <p:nvPr/>
        </p:nvPicPr>
        <p:blipFill rotWithShape="1">
          <a:blip r:embed="rId4">
            <a:alphaModFix/>
          </a:blip>
          <a:srcRect/>
          <a:stretch/>
        </p:blipFill>
        <p:spPr>
          <a:xfrm>
            <a:off x="6890511" y="2368376"/>
            <a:ext cx="979713" cy="431074"/>
          </a:xfrm>
          <a:prstGeom prst="rect">
            <a:avLst/>
          </a:prstGeom>
          <a:noFill/>
          <a:ln>
            <a:noFill/>
          </a:ln>
        </p:spPr>
      </p:pic>
      <p:pic>
        <p:nvPicPr>
          <p:cNvPr id="1413" name="Google Shape;1413;p63"/>
          <p:cNvPicPr preferRelativeResize="0"/>
          <p:nvPr/>
        </p:nvPicPr>
        <p:blipFill rotWithShape="1">
          <a:blip r:embed="rId5">
            <a:alphaModFix/>
          </a:blip>
          <a:srcRect/>
          <a:stretch/>
        </p:blipFill>
        <p:spPr>
          <a:xfrm>
            <a:off x="7142920" y="3972141"/>
            <a:ext cx="553939" cy="553939"/>
          </a:xfrm>
          <a:prstGeom prst="rect">
            <a:avLst/>
          </a:prstGeom>
          <a:noFill/>
          <a:ln>
            <a:noFill/>
          </a:ln>
        </p:spPr>
      </p:pic>
      <p:pic>
        <p:nvPicPr>
          <p:cNvPr id="1414" name="Google Shape;1414;p63"/>
          <p:cNvPicPr preferRelativeResize="0"/>
          <p:nvPr/>
        </p:nvPicPr>
        <p:blipFill rotWithShape="1">
          <a:blip r:embed="rId6">
            <a:alphaModFix/>
          </a:blip>
          <a:srcRect/>
          <a:stretch/>
        </p:blipFill>
        <p:spPr>
          <a:xfrm>
            <a:off x="7142920" y="5753091"/>
            <a:ext cx="561014" cy="710988"/>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9"/>
        <p:cNvGrpSpPr/>
        <p:nvPr/>
      </p:nvGrpSpPr>
      <p:grpSpPr>
        <a:xfrm>
          <a:off x="0" y="0"/>
          <a:ext cx="0" cy="0"/>
          <a:chOff x="0" y="0"/>
          <a:chExt cx="0" cy="0"/>
        </a:xfrm>
      </p:grpSpPr>
      <p:sp>
        <p:nvSpPr>
          <p:cNvPr id="1420" name="Google Shape;1420;p64"/>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1" name="Google Shape;1421;p64"/>
          <p:cNvSpPr txBox="1"/>
          <p:nvPr/>
        </p:nvSpPr>
        <p:spPr>
          <a:xfrm>
            <a:off x="164306" y="2976989"/>
            <a:ext cx="598646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The quick version</a:t>
            </a:r>
            <a:endParaRPr sz="4000" b="1" i="0" u="none" strike="noStrike" cap="none">
              <a:solidFill>
                <a:schemeClr val="lt1"/>
              </a:solidFill>
              <a:latin typeface="Helvetica Neue"/>
              <a:ea typeface="Helvetica Neue"/>
              <a:cs typeface="Helvetica Neue"/>
              <a:sym typeface="Helvetica Neue"/>
            </a:endParaRPr>
          </a:p>
        </p:txBody>
      </p:sp>
      <p:sp>
        <p:nvSpPr>
          <p:cNvPr id="1422" name="Google Shape;1422;p64"/>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3" name="Google Shape;1423;p64"/>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4" name="Google Shape;1424;p64"/>
          <p:cNvSpPr txBox="1"/>
          <p:nvPr/>
        </p:nvSpPr>
        <p:spPr>
          <a:xfrm>
            <a:off x="7946920" y="524063"/>
            <a:ext cx="409760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Helvetica Neue"/>
                <a:ea typeface="Helvetica Neue"/>
                <a:cs typeface="Helvetica Neue"/>
                <a:sym typeface="Helvetica Neue"/>
              </a:rPr>
              <a:t>VET</a:t>
            </a:r>
            <a:r>
              <a:rPr lang="en-US" sz="1800" b="0" i="0" u="none" strike="noStrike" cap="none">
                <a:solidFill>
                  <a:schemeClr val="dk1"/>
                </a:solidFill>
                <a:latin typeface="Helvetica Neue"/>
                <a:ea typeface="Helvetica Neue"/>
                <a:cs typeface="Helvetica Neue"/>
                <a:sym typeface="Helvetica Neue"/>
              </a:rPr>
              <a:t> requires an application form</a:t>
            </a:r>
            <a:endParaRPr sz="1800" b="1" i="0" u="none" strike="noStrike" cap="none">
              <a:solidFill>
                <a:schemeClr val="dk1"/>
              </a:solidFill>
              <a:latin typeface="Helvetica Neue"/>
              <a:ea typeface="Helvetica Neue"/>
              <a:cs typeface="Helvetica Neue"/>
              <a:sym typeface="Helvetica Neue"/>
            </a:endParaRPr>
          </a:p>
        </p:txBody>
      </p:sp>
      <p:sp>
        <p:nvSpPr>
          <p:cNvPr id="1425" name="Google Shape;1425;p64"/>
          <p:cNvSpPr/>
          <p:nvPr/>
        </p:nvSpPr>
        <p:spPr>
          <a:xfrm>
            <a:off x="6521570" y="1819446"/>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6" name="Google Shape;1426;p64"/>
          <p:cNvSpPr/>
          <p:nvPr/>
        </p:nvSpPr>
        <p:spPr>
          <a:xfrm>
            <a:off x="6861291" y="1998607"/>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7" name="Google Shape;1427;p64"/>
          <p:cNvSpPr txBox="1"/>
          <p:nvPr/>
        </p:nvSpPr>
        <p:spPr>
          <a:xfrm>
            <a:off x="7804090" y="2035102"/>
            <a:ext cx="4001605"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1" u="none" strike="noStrike" cap="none">
                <a:solidFill>
                  <a:srgbClr val="0070C0"/>
                </a:solidFill>
                <a:latin typeface="Helvetica Neue"/>
                <a:ea typeface="Helvetica Neue"/>
                <a:cs typeface="Helvetica Neue"/>
                <a:sym typeface="Helvetica Neue"/>
              </a:rPr>
              <a:t>continuing</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Helvetica Neue"/>
                <a:ea typeface="Helvetica Neue"/>
                <a:cs typeface="Helvetica Neue"/>
                <a:sym typeface="Helvetica Neue"/>
              </a:rPr>
              <a:t>Accelerated Studies </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Helvetica Neue"/>
                <a:ea typeface="Helvetica Neue"/>
                <a:cs typeface="Helvetica Neue"/>
                <a:sym typeface="Helvetica Neue"/>
              </a:rPr>
              <a:t>requires an application form</a:t>
            </a:r>
            <a:endParaRPr sz="1800" b="1" i="0" u="none" strike="noStrike" cap="none">
              <a:solidFill>
                <a:schemeClr val="dk1"/>
              </a:solidFill>
              <a:latin typeface="Helvetica Neue"/>
              <a:ea typeface="Helvetica Neue"/>
              <a:cs typeface="Helvetica Neue"/>
              <a:sym typeface="Helvetica Neue"/>
            </a:endParaRPr>
          </a:p>
        </p:txBody>
      </p:sp>
      <p:pic>
        <p:nvPicPr>
          <p:cNvPr id="1428" name="Google Shape;1428;p64"/>
          <p:cNvPicPr preferRelativeResize="0"/>
          <p:nvPr/>
        </p:nvPicPr>
        <p:blipFill rotWithShape="1">
          <a:blip r:embed="rId3">
            <a:alphaModFix/>
          </a:blip>
          <a:srcRect/>
          <a:stretch/>
        </p:blipFill>
        <p:spPr>
          <a:xfrm>
            <a:off x="7182968" y="536754"/>
            <a:ext cx="621122" cy="640737"/>
          </a:xfrm>
          <a:prstGeom prst="rect">
            <a:avLst/>
          </a:prstGeom>
          <a:noFill/>
          <a:ln>
            <a:noFill/>
          </a:ln>
        </p:spPr>
      </p:pic>
      <p:pic>
        <p:nvPicPr>
          <p:cNvPr id="1429" name="Google Shape;1429;p64"/>
          <p:cNvPicPr preferRelativeResize="0"/>
          <p:nvPr/>
        </p:nvPicPr>
        <p:blipFill rotWithShape="1">
          <a:blip r:embed="rId3">
            <a:alphaModFix/>
          </a:blip>
          <a:srcRect/>
          <a:stretch/>
        </p:blipFill>
        <p:spPr>
          <a:xfrm>
            <a:off x="7108155" y="2225362"/>
            <a:ext cx="621122" cy="640737"/>
          </a:xfrm>
          <a:prstGeom prst="rect">
            <a:avLst/>
          </a:prstGeom>
          <a:noFill/>
          <a:ln>
            <a:noFill/>
          </a:ln>
        </p:spPr>
      </p:pic>
      <p:sp>
        <p:nvSpPr>
          <p:cNvPr id="1430" name="Google Shape;1430;p64"/>
          <p:cNvSpPr/>
          <p:nvPr/>
        </p:nvSpPr>
        <p:spPr>
          <a:xfrm>
            <a:off x="6521570" y="3460934"/>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1" name="Google Shape;1431;p64"/>
          <p:cNvSpPr/>
          <p:nvPr/>
        </p:nvSpPr>
        <p:spPr>
          <a:xfrm>
            <a:off x="6861291" y="3640095"/>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2" name="Google Shape;1432;p64"/>
          <p:cNvSpPr txBox="1"/>
          <p:nvPr/>
        </p:nvSpPr>
        <p:spPr>
          <a:xfrm>
            <a:off x="7917701" y="3888954"/>
            <a:ext cx="40017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Helvetica Neue"/>
                <a:ea typeface="Helvetica Neue"/>
                <a:cs typeface="Helvetica Neue"/>
                <a:sym typeface="Helvetica Neue"/>
              </a:rPr>
              <a:t>Considering a VET Study?</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FF0000"/>
                </a:solidFill>
                <a:latin typeface="Helvetica Neue"/>
                <a:ea typeface="Helvetica Neue"/>
                <a:cs typeface="Helvetica Neue"/>
                <a:sym typeface="Helvetica Neue"/>
              </a:rPr>
              <a:t>Apply by 9am Friday July 24</a:t>
            </a:r>
            <a:endParaRPr sz="1400" b="0" i="0" u="none" strike="noStrike" cap="none" dirty="0">
              <a:solidFill>
                <a:srgbClr val="000000"/>
              </a:solidFill>
              <a:latin typeface="Helvetica Neue"/>
              <a:ea typeface="Helvetica Neue"/>
              <a:cs typeface="Helvetica Neue"/>
              <a:sym typeface="Helvetica Neue"/>
            </a:endParaRPr>
          </a:p>
        </p:txBody>
      </p:sp>
      <p:sp>
        <p:nvSpPr>
          <p:cNvPr id="2" name="Google Shape;1430;p64">
            <a:extLst>
              <a:ext uri="{FF2B5EF4-FFF2-40B4-BE49-F238E27FC236}">
                <a16:creationId xmlns:a16="http://schemas.microsoft.com/office/drawing/2014/main" id="{C52855A4-E29A-5FD7-2B8C-3FFFDD39415F}"/>
              </a:ext>
            </a:extLst>
          </p:cNvPr>
          <p:cNvSpPr/>
          <p:nvPr/>
        </p:nvSpPr>
        <p:spPr>
          <a:xfrm>
            <a:off x="6521570" y="51523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Google Shape;1431;p64">
            <a:extLst>
              <a:ext uri="{FF2B5EF4-FFF2-40B4-BE49-F238E27FC236}">
                <a16:creationId xmlns:a16="http://schemas.microsoft.com/office/drawing/2014/main" id="{AE2E71BE-4ABD-6C4A-5DFE-17190A9E4D7C}"/>
              </a:ext>
            </a:extLst>
          </p:cNvPr>
          <p:cNvSpPr/>
          <p:nvPr/>
        </p:nvSpPr>
        <p:spPr>
          <a:xfrm>
            <a:off x="6861291" y="533149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 name="Google Shape;1432;p64">
            <a:extLst>
              <a:ext uri="{FF2B5EF4-FFF2-40B4-BE49-F238E27FC236}">
                <a16:creationId xmlns:a16="http://schemas.microsoft.com/office/drawing/2014/main" id="{D208B806-4289-6169-1027-272DD8EE976D}"/>
              </a:ext>
            </a:extLst>
          </p:cNvPr>
          <p:cNvSpPr txBox="1"/>
          <p:nvPr/>
        </p:nvSpPr>
        <p:spPr>
          <a:xfrm>
            <a:off x="7917701" y="5167879"/>
            <a:ext cx="40017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Helvetica Neue"/>
                <a:ea typeface="Helvetica Neue"/>
                <a:cs typeface="Helvetica Neue"/>
                <a:sym typeface="Helvetica Neue"/>
              </a:rPr>
              <a:t>Considering VCE VM?</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FF0000"/>
                </a:solidFill>
                <a:latin typeface="Helvetica Neue"/>
                <a:ea typeface="Helvetica Neue"/>
                <a:cs typeface="Helvetica Neue"/>
                <a:sym typeface="Helvetica Neue"/>
              </a:rPr>
              <a:t>Apply by 9am Friday July 17</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Helvetica Neue"/>
                <a:ea typeface="Helvetica Neue"/>
                <a:cs typeface="Helvetica Neue"/>
                <a:sym typeface="Helvetica Neue"/>
              </a:rPr>
              <a:t>Complete VCE Application also</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Helvetica Neue"/>
                <a:ea typeface="Helvetica Neue"/>
                <a:cs typeface="Helvetica Neue"/>
                <a:sym typeface="Helvetica Neue"/>
              </a:rPr>
              <a:t>Attend both VCE and VCE VM interviews</a:t>
            </a:r>
            <a:endParaRPr sz="1400" b="0" i="0" u="none" strike="noStrike" cap="none" dirty="0">
              <a:solidFill>
                <a:srgbClr val="000000"/>
              </a:solidFill>
              <a:latin typeface="Helvetica Neue"/>
              <a:ea typeface="Helvetica Neue"/>
              <a:cs typeface="Helvetica Neue"/>
              <a:sym typeface="Helvetica Neue"/>
            </a:endParaRPr>
          </a:p>
        </p:txBody>
      </p:sp>
      <p:pic>
        <p:nvPicPr>
          <p:cNvPr id="5" name="Google Shape;1433;p64">
            <a:extLst>
              <a:ext uri="{FF2B5EF4-FFF2-40B4-BE49-F238E27FC236}">
                <a16:creationId xmlns:a16="http://schemas.microsoft.com/office/drawing/2014/main" id="{49C1C548-F98D-8446-849F-4F10B6E5B5F5}"/>
              </a:ext>
            </a:extLst>
          </p:cNvPr>
          <p:cNvPicPr preferRelativeResize="0"/>
          <p:nvPr/>
        </p:nvPicPr>
        <p:blipFill rotWithShape="1">
          <a:blip r:embed="rId4">
            <a:alphaModFix/>
          </a:blip>
          <a:srcRect/>
          <a:stretch/>
        </p:blipFill>
        <p:spPr>
          <a:xfrm>
            <a:off x="7008121" y="5580353"/>
            <a:ext cx="793529" cy="539827"/>
          </a:xfrm>
          <a:prstGeom prst="rect">
            <a:avLst/>
          </a:prstGeom>
          <a:noFill/>
          <a:ln>
            <a:noFill/>
          </a:ln>
        </p:spPr>
      </p:pic>
      <p:pic>
        <p:nvPicPr>
          <p:cNvPr id="6" name="Google Shape;1208;p52">
            <a:extLst>
              <a:ext uri="{FF2B5EF4-FFF2-40B4-BE49-F238E27FC236}">
                <a16:creationId xmlns:a16="http://schemas.microsoft.com/office/drawing/2014/main" id="{50EAA90E-6675-728F-9F30-8841FBA55482}"/>
              </a:ext>
            </a:extLst>
          </p:cNvPr>
          <p:cNvPicPr preferRelativeResize="0"/>
          <p:nvPr/>
        </p:nvPicPr>
        <p:blipFill rotWithShape="1">
          <a:blip r:embed="rId5">
            <a:alphaModFix/>
          </a:blip>
          <a:srcRect/>
          <a:stretch/>
        </p:blipFill>
        <p:spPr>
          <a:xfrm>
            <a:off x="7062026" y="3937467"/>
            <a:ext cx="618918" cy="46166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8"/>
        <p:cNvGrpSpPr/>
        <p:nvPr/>
      </p:nvGrpSpPr>
      <p:grpSpPr>
        <a:xfrm>
          <a:off x="0" y="0"/>
          <a:ext cx="0" cy="0"/>
          <a:chOff x="0" y="0"/>
          <a:chExt cx="0" cy="0"/>
        </a:xfrm>
      </p:grpSpPr>
      <p:sp>
        <p:nvSpPr>
          <p:cNvPr id="229" name="Google Shape;229;p6"/>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 name="Google Shape;230;p6"/>
          <p:cNvSpPr txBox="1"/>
          <p:nvPr/>
        </p:nvSpPr>
        <p:spPr>
          <a:xfrm>
            <a:off x="164306" y="1659285"/>
            <a:ext cx="5986500" cy="273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lt1"/>
                </a:solidFill>
                <a:latin typeface="Helvetica Neue"/>
                <a:ea typeface="Helvetica Neue"/>
                <a:cs typeface="Helvetica Neue"/>
                <a:sym typeface="Helvetica Neue"/>
              </a:rPr>
              <a:t>Year 11 </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lt1"/>
                </a:solidFill>
                <a:latin typeface="Helvetica Neue"/>
                <a:ea typeface="Helvetica Neue"/>
                <a:cs typeface="Helvetica Neue"/>
                <a:sym typeface="Helvetica Neue"/>
              </a:rPr>
              <a:t>2027</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800"/>
              <a:buFont typeface="Arial"/>
              <a:buNone/>
            </a:pPr>
            <a:endParaRPr sz="4800" b="1" i="0" u="none" strike="noStrike" cap="none"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dirty="0">
              <a:solidFill>
                <a:schemeClr val="lt1"/>
              </a:solidFill>
              <a:latin typeface="Helvetica Neue"/>
              <a:ea typeface="Helvetica Neue"/>
              <a:cs typeface="Helvetica Neue"/>
              <a:sym typeface="Helvetica Neue"/>
            </a:endParaRPr>
          </a:p>
        </p:txBody>
      </p:sp>
      <p:pic>
        <p:nvPicPr>
          <p:cNvPr id="231" name="Google Shape;231;p6"/>
          <p:cNvPicPr preferRelativeResize="0"/>
          <p:nvPr/>
        </p:nvPicPr>
        <p:blipFill rotWithShape="1">
          <a:blip r:embed="rId3">
            <a:alphaModFix/>
          </a:blip>
          <a:srcRect/>
          <a:stretch/>
        </p:blipFill>
        <p:spPr>
          <a:xfrm>
            <a:off x="6315074" y="0"/>
            <a:ext cx="5876925" cy="68580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8"/>
        <p:cNvGrpSpPr/>
        <p:nvPr/>
      </p:nvGrpSpPr>
      <p:grpSpPr>
        <a:xfrm>
          <a:off x="0" y="0"/>
          <a:ext cx="0" cy="0"/>
          <a:chOff x="0" y="0"/>
          <a:chExt cx="0" cy="0"/>
        </a:xfrm>
      </p:grpSpPr>
      <p:sp>
        <p:nvSpPr>
          <p:cNvPr id="1439" name="Google Shape;1439;p65"/>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0" name="Google Shape;1440;p65"/>
          <p:cNvSpPr txBox="1"/>
          <p:nvPr/>
        </p:nvSpPr>
        <p:spPr>
          <a:xfrm>
            <a:off x="164306" y="2976989"/>
            <a:ext cx="598646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The quick version</a:t>
            </a:r>
            <a:endParaRPr sz="4000" b="1" i="0" u="none" strike="noStrike" cap="none">
              <a:solidFill>
                <a:schemeClr val="lt1"/>
              </a:solidFill>
              <a:latin typeface="Helvetica Neue"/>
              <a:ea typeface="Helvetica Neue"/>
              <a:cs typeface="Helvetica Neue"/>
              <a:sym typeface="Helvetica Neue"/>
            </a:endParaRPr>
          </a:p>
        </p:txBody>
      </p:sp>
      <p:sp>
        <p:nvSpPr>
          <p:cNvPr id="1441" name="Google Shape;1441;p65"/>
          <p:cNvSpPr/>
          <p:nvPr/>
        </p:nvSpPr>
        <p:spPr>
          <a:xfrm>
            <a:off x="6521570" y="207033"/>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2" name="Google Shape;1442;p65"/>
          <p:cNvSpPr/>
          <p:nvPr/>
        </p:nvSpPr>
        <p:spPr>
          <a:xfrm>
            <a:off x="6890511" y="339074"/>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3" name="Google Shape;1443;p65"/>
          <p:cNvSpPr txBox="1"/>
          <p:nvPr/>
        </p:nvSpPr>
        <p:spPr>
          <a:xfrm>
            <a:off x="7946920" y="366930"/>
            <a:ext cx="409760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dirty="0">
                <a:solidFill>
                  <a:schemeClr val="dk1"/>
                </a:solidFill>
                <a:latin typeface="Helvetica Neue"/>
                <a:ea typeface="Helvetica Neue"/>
                <a:cs typeface="Helvetica Neue"/>
                <a:sym typeface="Helvetica Neue"/>
              </a:rPr>
              <a:t>VCE &amp; VCE VM Course Selection Handbook 2027</a:t>
            </a:r>
            <a:r>
              <a:rPr lang="en-US" sz="2000" b="0" i="0" u="none" strike="noStrike" cap="none" dirty="0">
                <a:solidFill>
                  <a:schemeClr val="dk1"/>
                </a:solidFill>
                <a:latin typeface="Helvetica Neue"/>
                <a:ea typeface="Helvetica Neue"/>
                <a:cs typeface="Helvetica Neue"/>
                <a:sym typeface="Helvetica Neue"/>
              </a:rPr>
              <a:t> now online</a:t>
            </a:r>
            <a:endParaRPr sz="2000" b="1" i="0" u="none" strike="noStrike" cap="none" dirty="0">
              <a:solidFill>
                <a:schemeClr val="dk1"/>
              </a:solidFill>
              <a:latin typeface="Helvetica Neue"/>
              <a:ea typeface="Helvetica Neue"/>
              <a:cs typeface="Helvetica Neue"/>
              <a:sym typeface="Helvetica Neue"/>
            </a:endParaRPr>
          </a:p>
        </p:txBody>
      </p:sp>
      <p:sp>
        <p:nvSpPr>
          <p:cNvPr id="1444" name="Google Shape;1444;p65"/>
          <p:cNvSpPr/>
          <p:nvPr/>
        </p:nvSpPr>
        <p:spPr>
          <a:xfrm>
            <a:off x="6521570" y="18765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5" name="Google Shape;1445;p65"/>
          <p:cNvSpPr/>
          <p:nvPr/>
        </p:nvSpPr>
        <p:spPr>
          <a:xfrm>
            <a:off x="6890511" y="2008588"/>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6" name="Google Shape;1446;p65"/>
          <p:cNvSpPr/>
          <p:nvPr/>
        </p:nvSpPr>
        <p:spPr>
          <a:xfrm>
            <a:off x="6521570" y="3588865"/>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7" name="Google Shape;1447;p65"/>
          <p:cNvSpPr/>
          <p:nvPr/>
        </p:nvSpPr>
        <p:spPr>
          <a:xfrm>
            <a:off x="6890512" y="3720906"/>
            <a:ext cx="1056410" cy="1056410"/>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8" name="Google Shape;1448;p65"/>
          <p:cNvSpPr txBox="1"/>
          <p:nvPr/>
        </p:nvSpPr>
        <p:spPr>
          <a:xfrm>
            <a:off x="7978800" y="2100939"/>
            <a:ext cx="39963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dk1"/>
                </a:solidFill>
                <a:latin typeface="Helvetica Neue"/>
                <a:ea typeface="Helvetica Neue"/>
                <a:cs typeface="Helvetica Neue"/>
                <a:sym typeface="Helvetica Neue"/>
              </a:rPr>
              <a:t>Course Selection Consultation,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FF0000"/>
                </a:solidFill>
                <a:latin typeface="Helvetica Neue"/>
                <a:ea typeface="Helvetica Neue"/>
                <a:cs typeface="Helvetica Neue"/>
                <a:sym typeface="Helvetica Neue"/>
              </a:rPr>
              <a:t>Wednesday July 15</a:t>
            </a:r>
            <a:endParaRPr sz="1400" b="0" i="0" u="none" strike="noStrike" cap="none" dirty="0">
              <a:solidFill>
                <a:srgbClr val="000000"/>
              </a:solidFill>
              <a:latin typeface="Helvetica Neue"/>
              <a:ea typeface="Helvetica Neue"/>
              <a:cs typeface="Helvetica Neue"/>
              <a:sym typeface="Helvetica Neue"/>
            </a:endParaRPr>
          </a:p>
        </p:txBody>
      </p:sp>
      <p:sp>
        <p:nvSpPr>
          <p:cNvPr id="1449" name="Google Shape;1449;p65"/>
          <p:cNvSpPr/>
          <p:nvPr/>
        </p:nvSpPr>
        <p:spPr>
          <a:xfrm>
            <a:off x="6506087" y="5215647"/>
            <a:ext cx="5469147" cy="141473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0" name="Google Shape;1450;p65"/>
          <p:cNvSpPr txBox="1"/>
          <p:nvPr/>
        </p:nvSpPr>
        <p:spPr>
          <a:xfrm>
            <a:off x="7930707" y="5462629"/>
            <a:ext cx="4097700"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dk1"/>
                </a:solidFill>
                <a:latin typeface="Helvetica Neue"/>
                <a:ea typeface="Helvetica Neue"/>
                <a:cs typeface="Helvetica Neue"/>
                <a:sym typeface="Helvetica Neue"/>
              </a:rPr>
              <a:t>Online Subject Selections</a:t>
            </a:r>
          </a:p>
          <a:p>
            <a:pPr marL="0" marR="0" lvl="0" indent="0" algn="ctr" rtl="0">
              <a:lnSpc>
                <a:spcPct val="100000"/>
              </a:lnSpc>
              <a:spcBef>
                <a:spcPts val="0"/>
              </a:spcBef>
              <a:spcAft>
                <a:spcPts val="0"/>
              </a:spcAft>
              <a:buClr>
                <a:srgbClr val="000000"/>
              </a:buClr>
              <a:buSzPts val="2000"/>
              <a:buFont typeface="Arial"/>
              <a:buNone/>
            </a:pPr>
            <a:r>
              <a:rPr lang="en-US" sz="2000" b="1" dirty="0">
                <a:solidFill>
                  <a:schemeClr val="dk1"/>
                </a:solidFill>
                <a:latin typeface="Helvetica Neue"/>
                <a:ea typeface="Helvetica Neue"/>
                <a:cs typeface="Helvetica Neue"/>
                <a:sym typeface="Helvetica Neue"/>
              </a:rPr>
              <a:t>(All Students, VCE and VCE VM)</a:t>
            </a:r>
            <a:r>
              <a:rPr lang="en-US" sz="2000" b="1" i="0" u="none" strike="noStrike" cap="none" dirty="0">
                <a:solidFill>
                  <a:schemeClr val="dk1"/>
                </a:solidFill>
                <a:latin typeface="Helvetica Neue"/>
                <a:ea typeface="Helvetica Neue"/>
                <a:cs typeface="Helvetica Neue"/>
                <a:sym typeface="Helvetica Neue"/>
              </a:rPr>
              <a:t>, </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000"/>
              <a:buFont typeface="Arial"/>
              <a:buNone/>
            </a:pPr>
            <a:r>
              <a:rPr lang="en-US" sz="2000" b="1" dirty="0">
                <a:solidFill>
                  <a:srgbClr val="FF0000"/>
                </a:solidFill>
                <a:latin typeface="Helvetica Neue"/>
                <a:ea typeface="Helvetica Neue"/>
                <a:cs typeface="Helvetica Neue"/>
                <a:sym typeface="Helvetica Neue"/>
              </a:rPr>
              <a:t>Friday</a:t>
            </a:r>
            <a:r>
              <a:rPr lang="en-US" sz="2000" b="1" i="0" u="none" strike="noStrike" cap="none" dirty="0">
                <a:solidFill>
                  <a:srgbClr val="FF0000"/>
                </a:solidFill>
                <a:latin typeface="Helvetica Neue"/>
                <a:ea typeface="Helvetica Neue"/>
                <a:cs typeface="Helvetica Neue"/>
                <a:sym typeface="Helvetica Neue"/>
              </a:rPr>
              <a:t>, July 24</a:t>
            </a:r>
            <a:endParaRPr sz="1400" b="0" i="0" u="none" strike="noStrike" cap="none" dirty="0">
              <a:solidFill>
                <a:srgbClr val="000000"/>
              </a:solidFill>
              <a:latin typeface="Helvetica Neue"/>
              <a:ea typeface="Helvetica Neue"/>
              <a:cs typeface="Helvetica Neue"/>
              <a:sym typeface="Helvetica Neue"/>
            </a:endParaRPr>
          </a:p>
        </p:txBody>
      </p:sp>
      <p:sp>
        <p:nvSpPr>
          <p:cNvPr id="1451" name="Google Shape;1451;p65"/>
          <p:cNvSpPr txBox="1"/>
          <p:nvPr/>
        </p:nvSpPr>
        <p:spPr>
          <a:xfrm>
            <a:off x="7930797" y="3869123"/>
            <a:ext cx="4097700"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dk1"/>
                </a:solidFill>
                <a:latin typeface="Helvetica Neue"/>
                <a:ea typeface="Helvetica Neue"/>
                <a:cs typeface="Helvetica Neue"/>
                <a:sym typeface="Helvetica Neue"/>
              </a:rPr>
              <a:t>Online Application Form (Acceleration) by </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dk1"/>
              </a:buClr>
              <a:buSzPts val="2000"/>
              <a:buFont typeface="Arial"/>
              <a:buNone/>
            </a:pPr>
            <a:r>
              <a:rPr lang="en-US" sz="2000" b="1" dirty="0">
                <a:solidFill>
                  <a:srgbClr val="FF0000"/>
                </a:solidFill>
                <a:latin typeface="Helvetica Neue"/>
                <a:ea typeface="Helvetica Neue"/>
                <a:cs typeface="Helvetica Neue"/>
                <a:sym typeface="Helvetica Neue"/>
              </a:rPr>
              <a:t>Friday</a:t>
            </a:r>
            <a:r>
              <a:rPr lang="en-US" sz="2000" b="1" i="0" u="none" strike="noStrike" cap="none" dirty="0">
                <a:solidFill>
                  <a:srgbClr val="FF0000"/>
                </a:solidFill>
                <a:latin typeface="Helvetica Neue"/>
                <a:ea typeface="Helvetica Neue"/>
                <a:cs typeface="Helvetica Neue"/>
                <a:sym typeface="Helvetica Neue"/>
              </a:rPr>
              <a:t>, July 24</a:t>
            </a:r>
            <a:endParaRPr sz="2000" b="0" i="0" u="none" strike="noStrike" cap="none" dirty="0">
              <a:solidFill>
                <a:srgbClr val="FF0000"/>
              </a:solidFill>
              <a:latin typeface="Helvetica Neue"/>
              <a:ea typeface="Helvetica Neue"/>
              <a:cs typeface="Helvetica Neue"/>
              <a:sym typeface="Helvetica Neue"/>
            </a:endParaRPr>
          </a:p>
        </p:txBody>
      </p:sp>
      <p:pic>
        <p:nvPicPr>
          <p:cNvPr id="1452" name="Google Shape;1452;p65"/>
          <p:cNvPicPr preferRelativeResize="0"/>
          <p:nvPr/>
        </p:nvPicPr>
        <p:blipFill rotWithShape="1">
          <a:blip r:embed="rId3">
            <a:alphaModFix/>
          </a:blip>
          <a:srcRect/>
          <a:stretch/>
        </p:blipFill>
        <p:spPr>
          <a:xfrm>
            <a:off x="7040495" y="471376"/>
            <a:ext cx="756442" cy="756442"/>
          </a:xfrm>
          <a:prstGeom prst="rect">
            <a:avLst/>
          </a:prstGeom>
          <a:noFill/>
          <a:ln>
            <a:noFill/>
          </a:ln>
        </p:spPr>
      </p:pic>
      <p:pic>
        <p:nvPicPr>
          <p:cNvPr id="1453" name="Google Shape;1453;p65"/>
          <p:cNvPicPr preferRelativeResize="0"/>
          <p:nvPr/>
        </p:nvPicPr>
        <p:blipFill rotWithShape="1">
          <a:blip r:embed="rId4">
            <a:alphaModFix/>
          </a:blip>
          <a:srcRect/>
          <a:stretch/>
        </p:blipFill>
        <p:spPr>
          <a:xfrm>
            <a:off x="6808359" y="1919351"/>
            <a:ext cx="1220714" cy="1220714"/>
          </a:xfrm>
          <a:prstGeom prst="rect">
            <a:avLst/>
          </a:prstGeom>
          <a:noFill/>
          <a:ln>
            <a:noFill/>
          </a:ln>
        </p:spPr>
      </p:pic>
      <p:pic>
        <p:nvPicPr>
          <p:cNvPr id="1454" name="Google Shape;1454;p65"/>
          <p:cNvPicPr preferRelativeResize="0"/>
          <p:nvPr/>
        </p:nvPicPr>
        <p:blipFill rotWithShape="1">
          <a:blip r:embed="rId5">
            <a:alphaModFix/>
          </a:blip>
          <a:srcRect/>
          <a:stretch/>
        </p:blipFill>
        <p:spPr>
          <a:xfrm>
            <a:off x="7136064" y="3964252"/>
            <a:ext cx="621122" cy="640737"/>
          </a:xfrm>
          <a:prstGeom prst="rect">
            <a:avLst/>
          </a:prstGeom>
          <a:noFill/>
          <a:ln>
            <a:noFill/>
          </a:ln>
        </p:spPr>
      </p:pic>
      <p:grpSp>
        <p:nvGrpSpPr>
          <p:cNvPr id="1455" name="Google Shape;1455;p65"/>
          <p:cNvGrpSpPr/>
          <p:nvPr/>
        </p:nvGrpSpPr>
        <p:grpSpPr>
          <a:xfrm>
            <a:off x="6834115" y="5366862"/>
            <a:ext cx="1112805" cy="1112805"/>
            <a:chOff x="6849372" y="4891174"/>
            <a:chExt cx="1466491" cy="1466491"/>
          </a:xfrm>
        </p:grpSpPr>
        <p:sp>
          <p:nvSpPr>
            <p:cNvPr id="1456" name="Google Shape;1456;p65"/>
            <p:cNvSpPr/>
            <p:nvPr/>
          </p:nvSpPr>
          <p:spPr>
            <a:xfrm>
              <a:off x="6849372" y="4891174"/>
              <a:ext cx="1466491" cy="1466491"/>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57" name="Google Shape;1457;p65"/>
            <p:cNvPicPr preferRelativeResize="0"/>
            <p:nvPr/>
          </p:nvPicPr>
          <p:blipFill rotWithShape="1">
            <a:blip r:embed="rId6">
              <a:alphaModFix/>
            </a:blip>
            <a:srcRect/>
            <a:stretch/>
          </p:blipFill>
          <p:spPr>
            <a:xfrm>
              <a:off x="7152494" y="5194296"/>
              <a:ext cx="860245" cy="860245"/>
            </a:xfrm>
            <a:prstGeom prst="rect">
              <a:avLst/>
            </a:prstGeom>
            <a:noFill/>
            <a:ln>
              <a:noFill/>
            </a:ln>
          </p:spPr>
        </p:pic>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sp>
        <p:nvSpPr>
          <p:cNvPr id="1482" name="Google Shape;1482;p66"/>
          <p:cNvSpPr/>
          <p:nvPr/>
        </p:nvSpPr>
        <p:spPr>
          <a:xfrm>
            <a:off x="0"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3" name="Google Shape;1483;p66"/>
          <p:cNvSpPr txBox="1"/>
          <p:nvPr/>
        </p:nvSpPr>
        <p:spPr>
          <a:xfrm>
            <a:off x="260274" y="1950656"/>
            <a:ext cx="4445899" cy="36009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lt1"/>
                </a:solidFill>
                <a:latin typeface="Helvetica Neue"/>
                <a:ea typeface="Helvetica Neue"/>
                <a:cs typeface="Helvetica Neue"/>
                <a:sym typeface="Helvetica Neue"/>
              </a:rPr>
              <a:t>Thank you for your attendance</a:t>
            </a:r>
            <a:endParaRPr sz="1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Helvetica Neue"/>
                <a:ea typeface="Helvetica Neue"/>
                <a:cs typeface="Helvetica Neue"/>
                <a:sym typeface="Helvetica Neue"/>
              </a:rPr>
              <a:t> </a:t>
            </a:r>
            <a:endParaRPr sz="1400" b="0" i="0" u="none" strike="noStrike" cap="none">
              <a:solidFill>
                <a:srgbClr val="000000"/>
              </a:solidFill>
              <a:latin typeface="Arial"/>
              <a:ea typeface="Arial"/>
              <a:cs typeface="Arial"/>
              <a:sym typeface="Arial"/>
            </a:endParaRPr>
          </a:p>
        </p:txBody>
      </p:sp>
      <p:pic>
        <p:nvPicPr>
          <p:cNvPr id="1484" name="Google Shape;1484;p66"/>
          <p:cNvPicPr preferRelativeResize="0"/>
          <p:nvPr/>
        </p:nvPicPr>
        <p:blipFill rotWithShape="1">
          <a:blip r:embed="rId3">
            <a:alphaModFix/>
          </a:blip>
          <a:srcRect/>
          <a:stretch/>
        </p:blipFill>
        <p:spPr>
          <a:xfrm>
            <a:off x="9575521" y="210821"/>
            <a:ext cx="2344525" cy="2026825"/>
          </a:xfrm>
          <a:prstGeom prst="rect">
            <a:avLst/>
          </a:prstGeom>
          <a:noFill/>
          <a:ln>
            <a:noFill/>
          </a:ln>
        </p:spPr>
      </p:pic>
      <p:pic>
        <p:nvPicPr>
          <p:cNvPr id="1485" name="Google Shape;1485;p66" descr="A building with glass windows&#10;&#10;Description automatically generated"/>
          <p:cNvPicPr preferRelativeResize="0"/>
          <p:nvPr/>
        </p:nvPicPr>
        <p:blipFill rotWithShape="1">
          <a:blip r:embed="rId4">
            <a:alphaModFix/>
          </a:blip>
          <a:srcRect/>
          <a:stretch/>
        </p:blipFill>
        <p:spPr>
          <a:xfrm>
            <a:off x="4966446" y="0"/>
            <a:ext cx="7364609" cy="68580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0"/>
        <p:cNvGrpSpPr/>
        <p:nvPr/>
      </p:nvGrpSpPr>
      <p:grpSpPr>
        <a:xfrm>
          <a:off x="0" y="0"/>
          <a:ext cx="0" cy="0"/>
          <a:chOff x="0" y="0"/>
          <a:chExt cx="0" cy="0"/>
        </a:xfrm>
      </p:grpSpPr>
      <p:sp>
        <p:nvSpPr>
          <p:cNvPr id="1491" name="Google Shape;1491;g2ec73aa9272_0_1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92" name="Google Shape;1492;g2ec73aa9272_0_13"/>
          <p:cNvSpPr/>
          <p:nvPr/>
        </p:nvSpPr>
        <p:spPr>
          <a:xfrm rot="10800000" flipH="1">
            <a:off x="0" y="4022100"/>
            <a:ext cx="12192000" cy="2835900"/>
          </a:xfrm>
          <a:prstGeom prst="rect">
            <a:avLst/>
          </a:prstGeom>
          <a:solidFill>
            <a:srgbClr val="0F49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highlight>
                <a:srgbClr val="0F499D"/>
              </a:highlight>
              <a:latin typeface="Arial"/>
              <a:ea typeface="Arial"/>
              <a:cs typeface="Arial"/>
              <a:sym typeface="Arial"/>
            </a:endParaRPr>
          </a:p>
        </p:txBody>
      </p:sp>
      <p:sp>
        <p:nvSpPr>
          <p:cNvPr id="1494" name="Google Shape;1494;g2ec73aa9272_0_13"/>
          <p:cNvSpPr/>
          <p:nvPr/>
        </p:nvSpPr>
        <p:spPr>
          <a:xfrm flipH="1">
            <a:off x="-2" y="6319197"/>
            <a:ext cx="12192000" cy="457200"/>
          </a:xfrm>
          <a:prstGeom prst="rect">
            <a:avLst/>
          </a:prstGeom>
          <a:gradFill>
            <a:gsLst>
              <a:gs pos="0">
                <a:srgbClr val="000000">
                  <a:alpha val="42352"/>
                </a:srgbClr>
              </a:gs>
              <a:gs pos="79000">
                <a:srgbClr val="366092">
                  <a:alpha val="21568"/>
                </a:srgbClr>
              </a:gs>
              <a:gs pos="100000">
                <a:srgbClr val="366092">
                  <a:alpha val="21568"/>
                </a:srgbClr>
              </a:gs>
            </a:gsLst>
            <a:lin ang="2159386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95" name="Google Shape;1495;g2ec73aa9272_0_13"/>
          <p:cNvSpPr txBox="1">
            <a:spLocks noGrp="1"/>
          </p:cNvSpPr>
          <p:nvPr>
            <p:ph type="ctrTitle"/>
          </p:nvPr>
        </p:nvSpPr>
        <p:spPr>
          <a:xfrm>
            <a:off x="932977" y="4222007"/>
            <a:ext cx="5163000" cy="19053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chemeClr val="dk1"/>
              </a:buClr>
              <a:buSzPct val="62500"/>
              <a:buNone/>
            </a:pPr>
            <a:r>
              <a:rPr lang="en-US" sz="3200">
                <a:solidFill>
                  <a:srgbClr val="FFFF00"/>
                </a:solidFill>
              </a:rPr>
              <a:t>Parents and Guardians: </a:t>
            </a:r>
            <a:br>
              <a:rPr lang="en-US" sz="3200">
                <a:solidFill>
                  <a:srgbClr val="FFFF00"/>
                </a:solidFill>
              </a:rPr>
            </a:br>
            <a:br>
              <a:rPr lang="en-US" sz="3200">
                <a:solidFill>
                  <a:schemeClr val="lt1"/>
                </a:solidFill>
              </a:rPr>
            </a:br>
            <a:r>
              <a:rPr lang="en-US" sz="3200">
                <a:solidFill>
                  <a:schemeClr val="lt1"/>
                </a:solidFill>
              </a:rPr>
              <a:t>Please ensure you have completed registration </a:t>
            </a:r>
            <a:endParaRPr/>
          </a:p>
        </p:txBody>
      </p:sp>
      <p:pic>
        <p:nvPicPr>
          <p:cNvPr id="1496" name="Google Shape;1496;g2ec73aa9272_0_13" descr="A logo with a star in the middle&#10;&#10;Description automatically generated"/>
          <p:cNvPicPr preferRelativeResize="0"/>
          <p:nvPr/>
        </p:nvPicPr>
        <p:blipFill rotWithShape="1">
          <a:blip r:embed="rId3">
            <a:alphaModFix/>
          </a:blip>
          <a:srcRect/>
          <a:stretch/>
        </p:blipFill>
        <p:spPr>
          <a:xfrm>
            <a:off x="1791939" y="793007"/>
            <a:ext cx="2990029" cy="2635993"/>
          </a:xfrm>
          <a:prstGeom prst="rect">
            <a:avLst/>
          </a:prstGeom>
          <a:noFill/>
          <a:ln>
            <a:noFill/>
          </a:ln>
        </p:spPr>
      </p:pic>
      <p:pic>
        <p:nvPicPr>
          <p:cNvPr id="4" name="Picture 3">
            <a:extLst>
              <a:ext uri="{FF2B5EF4-FFF2-40B4-BE49-F238E27FC236}">
                <a16:creationId xmlns:a16="http://schemas.microsoft.com/office/drawing/2014/main" id="{FA92617F-8FD5-C227-07D6-EA145E1E3FE3}"/>
              </a:ext>
            </a:extLst>
          </p:cNvPr>
          <p:cNvPicPr>
            <a:picLocks noChangeAspect="1"/>
          </p:cNvPicPr>
          <p:nvPr/>
        </p:nvPicPr>
        <p:blipFill>
          <a:blip r:embed="rId4"/>
          <a:stretch>
            <a:fillRect/>
          </a:stretch>
        </p:blipFill>
        <p:spPr>
          <a:xfrm>
            <a:off x="7410034" y="367438"/>
            <a:ext cx="3523530" cy="348713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sp>
        <p:nvSpPr>
          <p:cNvPr id="304" name="Google Shape;304;p7"/>
          <p:cNvSpPr/>
          <p:nvPr/>
        </p:nvSpPr>
        <p:spPr>
          <a:xfrm>
            <a:off x="21113" y="0"/>
            <a:ext cx="6315075" cy="6858000"/>
          </a:xfrm>
          <a:prstGeom prst="rect">
            <a:avLst/>
          </a:prstGeom>
          <a:solidFill>
            <a:srgbClr val="0F499D"/>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cs typeface="Calibri"/>
              <a:sym typeface="Calibri"/>
            </a:endParaRPr>
          </a:p>
        </p:txBody>
      </p:sp>
      <p:sp>
        <p:nvSpPr>
          <p:cNvPr id="305" name="Google Shape;305;p7"/>
          <p:cNvSpPr txBox="1"/>
          <p:nvPr/>
        </p:nvSpPr>
        <p:spPr>
          <a:xfrm>
            <a:off x="164306" y="1659285"/>
            <a:ext cx="5986500" cy="273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lt1"/>
                </a:solidFill>
                <a:latin typeface="Helvetica Neue"/>
                <a:ea typeface="Helvetica Neue"/>
                <a:cs typeface="Helvetica Neue"/>
                <a:sym typeface="Helvetica Neue"/>
              </a:rPr>
              <a:t>Year 11 </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lt1"/>
                </a:solidFill>
                <a:latin typeface="Helvetica Neue"/>
                <a:ea typeface="Helvetica Neue"/>
                <a:cs typeface="Helvetica Neue"/>
                <a:sym typeface="Helvetica Neue"/>
              </a:rPr>
              <a:t>2027</a:t>
            </a:r>
            <a:endParaRPr sz="14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800"/>
              <a:buFont typeface="Arial"/>
              <a:buNone/>
            </a:pPr>
            <a:endParaRPr sz="4800" b="1" i="0" u="none" strike="noStrike" cap="none"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dirty="0">
              <a:solidFill>
                <a:schemeClr val="lt1"/>
              </a:solidFill>
              <a:latin typeface="Helvetica Neue"/>
              <a:ea typeface="Helvetica Neue"/>
              <a:cs typeface="Helvetica Neue"/>
              <a:sym typeface="Helvetica Neue"/>
            </a:endParaRPr>
          </a:p>
        </p:txBody>
      </p:sp>
      <p:sp>
        <p:nvSpPr>
          <p:cNvPr id="306" name="Google Shape;306;p7"/>
          <p:cNvSpPr/>
          <p:nvPr/>
        </p:nvSpPr>
        <p:spPr>
          <a:xfrm>
            <a:off x="6521570" y="207033"/>
            <a:ext cx="5469147" cy="196682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07" name="Google Shape;307;p7"/>
          <p:cNvGrpSpPr/>
          <p:nvPr/>
        </p:nvGrpSpPr>
        <p:grpSpPr>
          <a:xfrm>
            <a:off x="6759310" y="673173"/>
            <a:ext cx="1056410" cy="1056410"/>
            <a:chOff x="6849372" y="457198"/>
            <a:chExt cx="1466491" cy="1466491"/>
          </a:xfrm>
        </p:grpSpPr>
        <p:sp>
          <p:nvSpPr>
            <p:cNvPr id="308" name="Google Shape;308;p7"/>
            <p:cNvSpPr/>
            <p:nvPr/>
          </p:nvSpPr>
          <p:spPr>
            <a:xfrm>
              <a:off x="6849372" y="457198"/>
              <a:ext cx="1466491" cy="1466491"/>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9" name="Google Shape;309;p7"/>
            <p:cNvPicPr preferRelativeResize="0"/>
            <p:nvPr/>
          </p:nvPicPr>
          <p:blipFill rotWithShape="1">
            <a:blip r:embed="rId3">
              <a:alphaModFix/>
            </a:blip>
            <a:srcRect/>
            <a:stretch/>
          </p:blipFill>
          <p:spPr>
            <a:xfrm>
              <a:off x="7031502" y="810881"/>
              <a:ext cx="1102230" cy="759123"/>
            </a:xfrm>
            <a:prstGeom prst="rect">
              <a:avLst/>
            </a:prstGeom>
            <a:noFill/>
            <a:ln>
              <a:noFill/>
            </a:ln>
          </p:spPr>
        </p:pic>
      </p:grpSp>
      <p:sp>
        <p:nvSpPr>
          <p:cNvPr id="310" name="Google Shape;310;p7"/>
          <p:cNvSpPr/>
          <p:nvPr/>
        </p:nvSpPr>
        <p:spPr>
          <a:xfrm>
            <a:off x="6479381" y="2424021"/>
            <a:ext cx="5469147" cy="196682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1" name="Google Shape;311;p7"/>
          <p:cNvSpPr/>
          <p:nvPr/>
        </p:nvSpPr>
        <p:spPr>
          <a:xfrm>
            <a:off x="6482190" y="4641009"/>
            <a:ext cx="5469147" cy="196682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2" name="Google Shape;312;p7"/>
          <p:cNvSpPr txBox="1"/>
          <p:nvPr/>
        </p:nvSpPr>
        <p:spPr>
          <a:xfrm>
            <a:off x="8315862" y="867279"/>
            <a:ext cx="363266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Helvetica Neue"/>
                <a:ea typeface="Helvetica Neue"/>
                <a:cs typeface="Helvetica Neue"/>
                <a:sym typeface="Helvetica Neue"/>
              </a:rPr>
              <a:t>VCE</a:t>
            </a:r>
            <a:endParaRPr sz="3600" b="0" i="0" u="none" strike="noStrike" cap="none">
              <a:solidFill>
                <a:schemeClr val="dk1"/>
              </a:solidFill>
              <a:latin typeface="Helvetica Neue"/>
              <a:ea typeface="Helvetica Neue"/>
              <a:cs typeface="Helvetica Neue"/>
              <a:sym typeface="Helvetica Neue"/>
            </a:endParaRPr>
          </a:p>
        </p:txBody>
      </p:sp>
      <p:sp>
        <p:nvSpPr>
          <p:cNvPr id="313" name="Google Shape;313;p7"/>
          <p:cNvSpPr txBox="1"/>
          <p:nvPr/>
        </p:nvSpPr>
        <p:spPr>
          <a:xfrm>
            <a:off x="7843916" y="2848027"/>
            <a:ext cx="4146801"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Helvetica Neue"/>
                <a:ea typeface="Helvetica Neue"/>
                <a:cs typeface="Helvetica Neue"/>
                <a:sym typeface="Helvetica Neue"/>
              </a:rPr>
              <a:t>VCE Vocational Major (VCE VM)</a:t>
            </a:r>
            <a:endParaRPr sz="3600" b="0" i="0" u="none" strike="noStrike" cap="none">
              <a:solidFill>
                <a:schemeClr val="dk1"/>
              </a:solidFill>
              <a:latin typeface="Helvetica Neue"/>
              <a:ea typeface="Helvetica Neue"/>
              <a:cs typeface="Helvetica Neue"/>
              <a:sym typeface="Helvetica Neue"/>
            </a:endParaRPr>
          </a:p>
        </p:txBody>
      </p:sp>
      <p:sp>
        <p:nvSpPr>
          <p:cNvPr id="314" name="Google Shape;314;p7"/>
          <p:cNvSpPr txBox="1"/>
          <p:nvPr/>
        </p:nvSpPr>
        <p:spPr>
          <a:xfrm>
            <a:off x="8315861" y="5051088"/>
            <a:ext cx="3632665"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Helvetica Neue"/>
                <a:ea typeface="Helvetica Neue"/>
                <a:cs typeface="Helvetica Neue"/>
                <a:sym typeface="Helvetica Neue"/>
              </a:rPr>
              <a:t>Course Selection Process</a:t>
            </a:r>
            <a:endParaRPr sz="1400" b="0" i="0" u="none" strike="noStrike" cap="none">
              <a:solidFill>
                <a:srgbClr val="000000"/>
              </a:solidFill>
              <a:latin typeface="Helvetica Neue"/>
              <a:ea typeface="Helvetica Neue"/>
              <a:cs typeface="Helvetica Neue"/>
              <a:sym typeface="Helvetica Neue"/>
            </a:endParaRPr>
          </a:p>
        </p:txBody>
      </p:sp>
      <p:grpSp>
        <p:nvGrpSpPr>
          <p:cNvPr id="315" name="Google Shape;315;p7"/>
          <p:cNvGrpSpPr/>
          <p:nvPr/>
        </p:nvGrpSpPr>
        <p:grpSpPr>
          <a:xfrm>
            <a:off x="6759308" y="2860249"/>
            <a:ext cx="1056412" cy="1056412"/>
            <a:chOff x="6806238" y="2674186"/>
            <a:chExt cx="1466491" cy="1466491"/>
          </a:xfrm>
        </p:grpSpPr>
        <p:sp>
          <p:nvSpPr>
            <p:cNvPr id="316" name="Google Shape;316;p7"/>
            <p:cNvSpPr/>
            <p:nvPr/>
          </p:nvSpPr>
          <p:spPr>
            <a:xfrm>
              <a:off x="6806238" y="2674186"/>
              <a:ext cx="1466491" cy="1466491"/>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7" name="Google Shape;317;p7"/>
            <p:cNvPicPr preferRelativeResize="0"/>
            <p:nvPr/>
          </p:nvPicPr>
          <p:blipFill rotWithShape="1">
            <a:blip r:embed="rId4">
              <a:alphaModFix/>
            </a:blip>
            <a:srcRect/>
            <a:stretch/>
          </p:blipFill>
          <p:spPr>
            <a:xfrm>
              <a:off x="7031502" y="2928989"/>
              <a:ext cx="990313" cy="978662"/>
            </a:xfrm>
            <a:prstGeom prst="rect">
              <a:avLst/>
            </a:prstGeom>
            <a:noFill/>
            <a:ln>
              <a:noFill/>
            </a:ln>
          </p:spPr>
        </p:pic>
      </p:grpSp>
      <p:grpSp>
        <p:nvGrpSpPr>
          <p:cNvPr id="318" name="Google Shape;318;p7"/>
          <p:cNvGrpSpPr/>
          <p:nvPr/>
        </p:nvGrpSpPr>
        <p:grpSpPr>
          <a:xfrm>
            <a:off x="6731111" y="5051088"/>
            <a:ext cx="1112805" cy="1112805"/>
            <a:chOff x="6849372" y="4891174"/>
            <a:chExt cx="1466491" cy="1466491"/>
          </a:xfrm>
        </p:grpSpPr>
        <p:sp>
          <p:nvSpPr>
            <p:cNvPr id="319" name="Google Shape;319;p7"/>
            <p:cNvSpPr/>
            <p:nvPr/>
          </p:nvSpPr>
          <p:spPr>
            <a:xfrm>
              <a:off x="6849372" y="4891174"/>
              <a:ext cx="1466491" cy="1466491"/>
            </a:xfrm>
            <a:prstGeom prst="ellipse">
              <a:avLst/>
            </a:prstGeom>
            <a:solidFill>
              <a:schemeClr val="dk1"/>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0" name="Google Shape;320;p7"/>
            <p:cNvPicPr preferRelativeResize="0"/>
            <p:nvPr/>
          </p:nvPicPr>
          <p:blipFill rotWithShape="1">
            <a:blip r:embed="rId5">
              <a:alphaModFix/>
            </a:blip>
            <a:srcRect/>
            <a:stretch/>
          </p:blipFill>
          <p:spPr>
            <a:xfrm>
              <a:off x="7152494" y="5194296"/>
              <a:ext cx="860245" cy="860245"/>
            </a:xfrm>
            <a:prstGeom prst="rect">
              <a:avLst/>
            </a:prstGeom>
            <a:noFill/>
            <a:ln>
              <a:noFill/>
            </a:ln>
          </p:spPr>
        </p:pic>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688</TotalTime>
  <Words>4939</Words>
  <Application>Microsoft Macintosh PowerPoint</Application>
  <PresentationFormat>Widescreen</PresentationFormat>
  <Paragraphs>892</Paragraphs>
  <Slides>82</Slides>
  <Notes>82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82</vt:i4>
      </vt:variant>
    </vt:vector>
  </HeadingPairs>
  <TitlesOfParts>
    <vt:vector size="87" baseType="lpstr">
      <vt:lpstr>Arial</vt:lpstr>
      <vt:lpstr>Calibri</vt:lpstr>
      <vt:lpstr>Helvetica Neue</vt:lpstr>
      <vt:lpstr>Office Theme</vt:lpstr>
      <vt:lpstr>2_Office Theme</vt:lpstr>
      <vt:lpstr>Parents and Guardians:   Please ensure you have completed registration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Parents and Guardians:   Please ensure you have completed registration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Default</dc:creator>
  <cp:lastModifiedBy>Cathy Livingston</cp:lastModifiedBy>
  <cp:revision>20</cp:revision>
  <cp:lastPrinted>2025-07-22T23:58:41Z</cp:lastPrinted>
  <dcterms:created xsi:type="dcterms:W3CDTF">2015-01-19T06:55:23Z</dcterms:created>
  <dcterms:modified xsi:type="dcterms:W3CDTF">2026-06-18T20:05:23Z</dcterms:modified>
</cp:coreProperties>
</file>